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64"/>
  </p:notesMasterIdLst>
  <p:sldIdLst>
    <p:sldId id="256" r:id="rId2"/>
    <p:sldId id="280" r:id="rId3"/>
    <p:sldId id="270" r:id="rId4"/>
    <p:sldId id="260" r:id="rId5"/>
    <p:sldId id="274" r:id="rId6"/>
    <p:sldId id="262" r:id="rId7"/>
    <p:sldId id="288" r:id="rId8"/>
    <p:sldId id="290" r:id="rId9"/>
    <p:sldId id="291" r:id="rId10"/>
    <p:sldId id="257" r:id="rId11"/>
    <p:sldId id="281" r:id="rId12"/>
    <p:sldId id="320" r:id="rId13"/>
    <p:sldId id="282" r:id="rId14"/>
    <p:sldId id="283" r:id="rId15"/>
    <p:sldId id="284" r:id="rId16"/>
    <p:sldId id="259" r:id="rId17"/>
    <p:sldId id="287" r:id="rId18"/>
    <p:sldId id="322" r:id="rId19"/>
    <p:sldId id="323" r:id="rId20"/>
    <p:sldId id="321" r:id="rId21"/>
    <p:sldId id="324" r:id="rId22"/>
    <p:sldId id="311" r:id="rId23"/>
    <p:sldId id="312" r:id="rId24"/>
    <p:sldId id="294" r:id="rId25"/>
    <p:sldId id="295" r:id="rId26"/>
    <p:sldId id="296" r:id="rId27"/>
    <p:sldId id="297" r:id="rId28"/>
    <p:sldId id="317" r:id="rId29"/>
    <p:sldId id="301" r:id="rId30"/>
    <p:sldId id="300" r:id="rId31"/>
    <p:sldId id="302" r:id="rId32"/>
    <p:sldId id="305" r:id="rId33"/>
    <p:sldId id="303" r:id="rId34"/>
    <p:sldId id="306" r:id="rId35"/>
    <p:sldId id="310" r:id="rId36"/>
    <p:sldId id="307" r:id="rId37"/>
    <p:sldId id="308" r:id="rId38"/>
    <p:sldId id="335" r:id="rId39"/>
    <p:sldId id="309" r:id="rId40"/>
    <p:sldId id="304" r:id="rId41"/>
    <p:sldId id="313" r:id="rId42"/>
    <p:sldId id="314" r:id="rId43"/>
    <p:sldId id="315" r:id="rId44"/>
    <p:sldId id="316" r:id="rId45"/>
    <p:sldId id="326" r:id="rId46"/>
    <p:sldId id="327" r:id="rId47"/>
    <p:sldId id="328" r:id="rId48"/>
    <p:sldId id="329" r:id="rId49"/>
    <p:sldId id="331" r:id="rId50"/>
    <p:sldId id="332" r:id="rId51"/>
    <p:sldId id="333" r:id="rId52"/>
    <p:sldId id="334" r:id="rId53"/>
    <p:sldId id="336" r:id="rId54"/>
    <p:sldId id="337" r:id="rId55"/>
    <p:sldId id="338" r:id="rId56"/>
    <p:sldId id="339" r:id="rId57"/>
    <p:sldId id="340" r:id="rId58"/>
    <p:sldId id="341" r:id="rId59"/>
    <p:sldId id="275" r:id="rId60"/>
    <p:sldId id="342" r:id="rId61"/>
    <p:sldId id="343" r:id="rId62"/>
    <p:sldId id="272"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1" d="100"/>
          <a:sy n="91" d="100"/>
        </p:scale>
        <p:origin x="-1210" y="1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53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Percentage of Children</c:v>
                </c:pt>
              </c:strCache>
            </c:strRef>
          </c:tx>
          <c:invertIfNegative val="0"/>
          <c:cat>
            <c:strRef>
              <c:f>Sheet1!$A$2:$A$6</c:f>
              <c:strCache>
                <c:ptCount val="5"/>
                <c:pt idx="0">
                  <c:v>0-99% of FPL</c:v>
                </c:pt>
                <c:pt idx="1">
                  <c:v>100-199% of FPL</c:v>
                </c:pt>
                <c:pt idx="2">
                  <c:v>200-299% FPL</c:v>
                </c:pt>
                <c:pt idx="3">
                  <c:v>300-399% of FPL</c:v>
                </c:pt>
                <c:pt idx="4">
                  <c:v>400%+ of FPL </c:v>
                </c:pt>
              </c:strCache>
            </c:strRef>
          </c:cat>
          <c:val>
            <c:numRef>
              <c:f>Sheet1!$B$2:$B$6</c:f>
              <c:numCache>
                <c:formatCode>0%</c:formatCode>
                <c:ptCount val="5"/>
                <c:pt idx="0">
                  <c:v>0.23</c:v>
                </c:pt>
                <c:pt idx="1">
                  <c:v>0.25</c:v>
                </c:pt>
                <c:pt idx="2">
                  <c:v>0.15</c:v>
                </c:pt>
                <c:pt idx="3">
                  <c:v>0.11</c:v>
                </c:pt>
                <c:pt idx="4">
                  <c:v>0.26</c:v>
                </c:pt>
              </c:numCache>
            </c:numRef>
          </c:val>
        </c:ser>
        <c:ser>
          <c:idx val="1"/>
          <c:order val="1"/>
          <c:tx>
            <c:strRef>
              <c:f>Sheet1!$C$1</c:f>
              <c:strCache>
                <c:ptCount val="1"/>
                <c:pt idx="0">
                  <c:v>Column2</c:v>
                </c:pt>
              </c:strCache>
            </c:strRef>
          </c:tx>
          <c:invertIfNegative val="0"/>
          <c:cat>
            <c:strRef>
              <c:f>Sheet1!$A$2:$A$6</c:f>
              <c:strCache>
                <c:ptCount val="5"/>
                <c:pt idx="0">
                  <c:v>0-99% of FPL</c:v>
                </c:pt>
                <c:pt idx="1">
                  <c:v>100-199% of FPL</c:v>
                </c:pt>
                <c:pt idx="2">
                  <c:v>200-299% FPL</c:v>
                </c:pt>
                <c:pt idx="3">
                  <c:v>300-399% of FPL</c:v>
                </c:pt>
                <c:pt idx="4">
                  <c:v>400%+ of FPL </c:v>
                </c:pt>
              </c:strCache>
            </c:strRef>
          </c:cat>
          <c:val>
            <c:numRef>
              <c:f>Sheet1!$C$2:$C$6</c:f>
              <c:numCache>
                <c:formatCode>General</c:formatCode>
                <c:ptCount val="5"/>
              </c:numCache>
            </c:numRef>
          </c:val>
        </c:ser>
        <c:ser>
          <c:idx val="2"/>
          <c:order val="2"/>
          <c:tx>
            <c:strRef>
              <c:f>Sheet1!$D$1</c:f>
              <c:strCache>
                <c:ptCount val="1"/>
                <c:pt idx="0">
                  <c:v>Column1</c:v>
                </c:pt>
              </c:strCache>
            </c:strRef>
          </c:tx>
          <c:invertIfNegative val="0"/>
          <c:cat>
            <c:strRef>
              <c:f>Sheet1!$A$2:$A$6</c:f>
              <c:strCache>
                <c:ptCount val="5"/>
                <c:pt idx="0">
                  <c:v>0-99% of FPL</c:v>
                </c:pt>
                <c:pt idx="1">
                  <c:v>100-199% of FPL</c:v>
                </c:pt>
                <c:pt idx="2">
                  <c:v>200-299% FPL</c:v>
                </c:pt>
                <c:pt idx="3">
                  <c:v>300-399% of FPL</c:v>
                </c:pt>
                <c:pt idx="4">
                  <c:v>400%+ of FPL </c:v>
                </c:pt>
              </c:strCache>
            </c:strRef>
          </c:cat>
          <c:val>
            <c:numRef>
              <c:f>Sheet1!$D$2:$D$6</c:f>
              <c:numCache>
                <c:formatCode>General</c:formatCode>
                <c:ptCount val="5"/>
              </c:numCache>
            </c:numRef>
          </c:val>
        </c:ser>
        <c:dLbls>
          <c:showLegendKey val="0"/>
          <c:showVal val="0"/>
          <c:showCatName val="0"/>
          <c:showSerName val="0"/>
          <c:showPercent val="0"/>
          <c:showBubbleSize val="0"/>
        </c:dLbls>
        <c:gapWidth val="150"/>
        <c:shape val="cylinder"/>
        <c:axId val="37561856"/>
        <c:axId val="37120832"/>
        <c:axId val="0"/>
      </c:bar3DChart>
      <c:catAx>
        <c:axId val="37561856"/>
        <c:scaling>
          <c:orientation val="minMax"/>
        </c:scaling>
        <c:delete val="0"/>
        <c:axPos val="b"/>
        <c:majorTickMark val="out"/>
        <c:minorTickMark val="none"/>
        <c:tickLblPos val="nextTo"/>
        <c:crossAx val="37120832"/>
        <c:crosses val="autoZero"/>
        <c:auto val="1"/>
        <c:lblAlgn val="ctr"/>
        <c:lblOffset val="100"/>
        <c:noMultiLvlLbl val="0"/>
      </c:catAx>
      <c:valAx>
        <c:axId val="37120832"/>
        <c:scaling>
          <c:orientation val="minMax"/>
        </c:scaling>
        <c:delete val="0"/>
        <c:axPos val="l"/>
        <c:majorGridlines/>
        <c:numFmt formatCode="0%" sourceLinked="1"/>
        <c:majorTickMark val="out"/>
        <c:minorTickMark val="none"/>
        <c:tickLblPos val="nextTo"/>
        <c:crossAx val="37561856"/>
        <c:crosses val="autoZero"/>
        <c:crossBetween val="between"/>
      </c:valAx>
    </c:plotArea>
    <c:legend>
      <c:legendPos val="r"/>
      <c:legendEntry>
        <c:idx val="1"/>
        <c:delete val="1"/>
      </c:legendEntry>
      <c:legendEntry>
        <c:idx val="2"/>
        <c:delete val="1"/>
      </c:legendEntry>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Percentage of Kindergarten Children with Untreated Caries</c:v>
                </c:pt>
              </c:strCache>
            </c:strRef>
          </c:tx>
          <c:invertIfNegative val="0"/>
          <c:cat>
            <c:strRef>
              <c:f>Sheet1!$A$2:$A$5</c:f>
              <c:strCache>
                <c:ptCount val="4"/>
                <c:pt idx="0">
                  <c:v>Caucasian Americans</c:v>
                </c:pt>
                <c:pt idx="1">
                  <c:v>African Americans</c:v>
                </c:pt>
                <c:pt idx="2">
                  <c:v>Chinese Americans</c:v>
                </c:pt>
                <c:pt idx="3">
                  <c:v>Hispanic Americans</c:v>
                </c:pt>
              </c:strCache>
            </c:strRef>
          </c:cat>
          <c:val>
            <c:numRef>
              <c:f>Sheet1!$B$2:$B$5</c:f>
              <c:numCache>
                <c:formatCode>0%</c:formatCode>
                <c:ptCount val="4"/>
                <c:pt idx="0">
                  <c:v>0.08</c:v>
                </c:pt>
                <c:pt idx="1">
                  <c:v>0.17</c:v>
                </c:pt>
                <c:pt idx="2">
                  <c:v>0.23</c:v>
                </c:pt>
                <c:pt idx="3">
                  <c:v>0.16</c:v>
                </c:pt>
              </c:numCache>
            </c:numRef>
          </c:val>
        </c:ser>
        <c:ser>
          <c:idx val="1"/>
          <c:order val="1"/>
          <c:tx>
            <c:strRef>
              <c:f>Sheet1!$C$1</c:f>
              <c:strCache>
                <c:ptCount val="1"/>
                <c:pt idx="0">
                  <c:v>Column2</c:v>
                </c:pt>
              </c:strCache>
            </c:strRef>
          </c:tx>
          <c:invertIfNegative val="0"/>
          <c:cat>
            <c:strRef>
              <c:f>Sheet1!$A$2:$A$5</c:f>
              <c:strCache>
                <c:ptCount val="4"/>
                <c:pt idx="0">
                  <c:v>Caucasian Americans</c:v>
                </c:pt>
                <c:pt idx="1">
                  <c:v>African Americans</c:v>
                </c:pt>
                <c:pt idx="2">
                  <c:v>Chinese Americans</c:v>
                </c:pt>
                <c:pt idx="3">
                  <c:v>Hispanic Americans</c:v>
                </c:pt>
              </c:strCache>
            </c:strRef>
          </c:cat>
          <c:val>
            <c:numRef>
              <c:f>Sheet1!$C$2:$C$5</c:f>
              <c:numCache>
                <c:formatCode>General</c:formatCode>
                <c:ptCount val="4"/>
              </c:numCache>
            </c:numRef>
          </c:val>
        </c:ser>
        <c:ser>
          <c:idx val="2"/>
          <c:order val="2"/>
          <c:tx>
            <c:strRef>
              <c:f>Sheet1!$D$1</c:f>
              <c:strCache>
                <c:ptCount val="1"/>
                <c:pt idx="0">
                  <c:v>Column1</c:v>
                </c:pt>
              </c:strCache>
            </c:strRef>
          </c:tx>
          <c:invertIfNegative val="0"/>
          <c:cat>
            <c:strRef>
              <c:f>Sheet1!$A$2:$A$5</c:f>
              <c:strCache>
                <c:ptCount val="4"/>
                <c:pt idx="0">
                  <c:v>Caucasian Americans</c:v>
                </c:pt>
                <c:pt idx="1">
                  <c:v>African Americans</c:v>
                </c:pt>
                <c:pt idx="2">
                  <c:v>Chinese Americans</c:v>
                </c:pt>
                <c:pt idx="3">
                  <c:v>Hispanic Americans</c:v>
                </c:pt>
              </c:strCache>
            </c:strRef>
          </c:cat>
          <c:val>
            <c:numRef>
              <c:f>Sheet1!$D$2:$D$5</c:f>
              <c:numCache>
                <c:formatCode>General</c:formatCode>
                <c:ptCount val="4"/>
              </c:numCache>
            </c:numRef>
          </c:val>
        </c:ser>
        <c:dLbls>
          <c:showLegendKey val="0"/>
          <c:showVal val="0"/>
          <c:showCatName val="0"/>
          <c:showSerName val="0"/>
          <c:showPercent val="0"/>
          <c:showBubbleSize val="0"/>
        </c:dLbls>
        <c:gapWidth val="150"/>
        <c:axId val="37467136"/>
        <c:axId val="37123136"/>
      </c:barChart>
      <c:catAx>
        <c:axId val="37467136"/>
        <c:scaling>
          <c:orientation val="minMax"/>
        </c:scaling>
        <c:delete val="0"/>
        <c:axPos val="b"/>
        <c:majorTickMark val="out"/>
        <c:minorTickMark val="none"/>
        <c:tickLblPos val="nextTo"/>
        <c:crossAx val="37123136"/>
        <c:crosses val="autoZero"/>
        <c:auto val="1"/>
        <c:lblAlgn val="ctr"/>
        <c:lblOffset val="100"/>
        <c:noMultiLvlLbl val="0"/>
      </c:catAx>
      <c:valAx>
        <c:axId val="37123136"/>
        <c:scaling>
          <c:orientation val="minMax"/>
        </c:scaling>
        <c:delete val="0"/>
        <c:axPos val="l"/>
        <c:majorGridlines/>
        <c:numFmt formatCode="0%" sourceLinked="1"/>
        <c:majorTickMark val="out"/>
        <c:minorTickMark val="none"/>
        <c:tickLblPos val="nextTo"/>
        <c:crossAx val="37467136"/>
        <c:crosses val="autoZero"/>
        <c:crossBetween val="between"/>
      </c:valAx>
    </c:plotArea>
    <c:legend>
      <c:legendPos val="r"/>
      <c:legendEntry>
        <c:idx val="1"/>
        <c:delete val="1"/>
      </c:legendEntry>
      <c:legendEntry>
        <c:idx val="2"/>
        <c:delete val="1"/>
      </c:legendEntry>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22EAF1-4C6F-434A-8054-31B275C346A2}" type="datetimeFigureOut">
              <a:rPr lang="en-US" smtClean="0"/>
              <a:t>8/30/2016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7BCD34-8910-C34E-9D2D-56F47C42B961}" type="slidenum">
              <a:rPr lang="en-US" smtClean="0"/>
              <a:t>‹#›</a:t>
            </a:fld>
            <a:endParaRPr lang="en-US"/>
          </a:p>
        </p:txBody>
      </p:sp>
    </p:spTree>
    <p:extLst>
      <p:ext uri="{BB962C8B-B14F-4D97-AF65-F5344CB8AC3E}">
        <p14:creationId xmlns:p14="http://schemas.microsoft.com/office/powerpoint/2010/main" val="1475521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designed our project, what we have in mind are what are the needs in community, and not what we want to accomplish for our group.  Other healthcare workers involved because they are more likely to see children at an early age than us dentists.  And the best time to shape the behavior and life long experience of dental health is between the age of 1 – 1 ½ </a:t>
            </a:r>
            <a:r>
              <a:rPr lang="en-US" baseline="0" smtClean="0"/>
              <a:t>years.  </a:t>
            </a:r>
            <a:r>
              <a:rPr lang="en-US" smtClean="0"/>
              <a:t>In</a:t>
            </a:r>
            <a:r>
              <a:rPr lang="en-US" baseline="0" smtClean="0"/>
              <a:t> </a:t>
            </a:r>
            <a:r>
              <a:rPr lang="en-US" baseline="0" dirty="0" smtClean="0"/>
              <a:t>another word, let’s get everyone involved!!!</a:t>
            </a:r>
            <a:endParaRPr lang="en-US" dirty="0"/>
          </a:p>
        </p:txBody>
      </p:sp>
      <p:sp>
        <p:nvSpPr>
          <p:cNvPr id="4" name="Slide Number Placeholder 3"/>
          <p:cNvSpPr>
            <a:spLocks noGrp="1"/>
          </p:cNvSpPr>
          <p:nvPr>
            <p:ph type="sldNum" sz="quarter" idx="10"/>
          </p:nvPr>
        </p:nvSpPr>
        <p:spPr/>
        <p:txBody>
          <a:bodyPr/>
          <a:lstStyle/>
          <a:p>
            <a:fld id="{F57BCD34-8910-C34E-9D2D-56F47C42B961}" type="slidenum">
              <a:rPr lang="en-US" smtClean="0"/>
              <a:t>4</a:t>
            </a:fld>
            <a:endParaRPr lang="en-US"/>
          </a:p>
        </p:txBody>
      </p:sp>
    </p:spTree>
    <p:extLst>
      <p:ext uri="{BB962C8B-B14F-4D97-AF65-F5344CB8AC3E}">
        <p14:creationId xmlns:p14="http://schemas.microsoft.com/office/powerpoint/2010/main" val="2695873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674D712-8B7B-3F49-99A1-7E6D63E101EF}" type="slidenum">
              <a:rPr lang="en-US"/>
              <a:pPr/>
              <a:t>40</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Remember, you may be the first dentist that the child sees, and so you have the opportunity to shape their dental experience for life.  </a:t>
            </a:r>
          </a:p>
        </p:txBody>
      </p:sp>
      <p:sp>
        <p:nvSpPr>
          <p:cNvPr id="4" name="Slide Number Placeholder 3"/>
          <p:cNvSpPr>
            <a:spLocks noGrp="1"/>
          </p:cNvSpPr>
          <p:nvPr>
            <p:ph type="sldNum" sz="quarter" idx="5"/>
          </p:nvPr>
        </p:nvSpPr>
        <p:spPr/>
        <p:txBody>
          <a:bodyPr/>
          <a:lstStyle/>
          <a:p>
            <a:pPr>
              <a:defRPr/>
            </a:pPr>
            <a:fld id="{1B258813-DC54-DC44-AA2C-A66C63C61354}" type="slidenum">
              <a:rPr lang="en-US" smtClean="0"/>
              <a:pPr>
                <a:defRPr/>
              </a:pPr>
              <a:t>60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It is your responsibility to guide them to good oral health.  If you did it appropriately, you can practice true disease prevention and create a beautiful smile for these children.  </a:t>
            </a:r>
          </a:p>
        </p:txBody>
      </p:sp>
      <p:sp>
        <p:nvSpPr>
          <p:cNvPr id="4" name="Slide Number Placeholder 3"/>
          <p:cNvSpPr>
            <a:spLocks noGrp="1"/>
          </p:cNvSpPr>
          <p:nvPr>
            <p:ph type="sldNum" sz="quarter" idx="5"/>
          </p:nvPr>
        </p:nvSpPr>
        <p:spPr/>
        <p:txBody>
          <a:bodyPr/>
          <a:lstStyle/>
          <a:p>
            <a:pPr>
              <a:defRPr/>
            </a:pPr>
            <a:fld id="{AFB97276-7C4B-CE42-92E4-633BB1E16A36}" type="slidenum">
              <a:rPr lang="en-US" smtClean="0"/>
              <a:pPr>
                <a:defRPr/>
              </a:pPr>
              <a:t>61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can</a:t>
            </a:r>
            <a:r>
              <a:rPr lang="en-US" baseline="0" dirty="0" smtClean="0"/>
              <a:t> be better to train them before they become a doctor?  Let’s integrate this practice and ingrained oral health before they start the very first day of their professional career or practice.</a:t>
            </a:r>
            <a:endParaRPr lang="en-US" dirty="0"/>
          </a:p>
        </p:txBody>
      </p:sp>
      <p:sp>
        <p:nvSpPr>
          <p:cNvPr id="4" name="Slide Number Placeholder 3"/>
          <p:cNvSpPr>
            <a:spLocks noGrp="1"/>
          </p:cNvSpPr>
          <p:nvPr>
            <p:ph type="sldNum" sz="quarter" idx="10"/>
          </p:nvPr>
        </p:nvSpPr>
        <p:spPr/>
        <p:txBody>
          <a:bodyPr/>
          <a:lstStyle/>
          <a:p>
            <a:fld id="{F57BCD34-8910-C34E-9D2D-56F47C42B961}" type="slidenum">
              <a:rPr lang="en-US" smtClean="0"/>
              <a:t>6</a:t>
            </a:fld>
            <a:endParaRPr lang="en-US"/>
          </a:p>
        </p:txBody>
      </p:sp>
    </p:spTree>
    <p:extLst>
      <p:ext uri="{BB962C8B-B14F-4D97-AF65-F5344CB8AC3E}">
        <p14:creationId xmlns:p14="http://schemas.microsoft.com/office/powerpoint/2010/main" val="33462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Dental caries is a preventive disease. Yet</a:t>
            </a:r>
            <a:r>
              <a:rPr lang="en-US" baseline="0" dirty="0" smtClean="0"/>
              <a:t> it is the most common chronic disease in children.  It is truly a behavior disease (not brushing, ignore daily oral hygiene, frequent snacking, etc.)</a:t>
            </a:r>
            <a:endParaRPr lang="en-US" dirty="0"/>
          </a:p>
        </p:txBody>
      </p:sp>
      <p:sp>
        <p:nvSpPr>
          <p:cNvPr id="4" name="Slide Number Placeholder 3"/>
          <p:cNvSpPr>
            <a:spLocks noGrp="1"/>
          </p:cNvSpPr>
          <p:nvPr>
            <p:ph type="sldNum" sz="quarter" idx="10"/>
          </p:nvPr>
        </p:nvSpPr>
        <p:spPr/>
        <p:txBody>
          <a:bodyPr/>
          <a:lstStyle/>
          <a:p>
            <a:fld id="{F57BCD34-8910-C34E-9D2D-56F47C42B961}" type="slidenum">
              <a:rPr lang="en-US" smtClean="0"/>
              <a:t>10</a:t>
            </a:fld>
            <a:endParaRPr lang="en-US"/>
          </a:p>
        </p:txBody>
      </p:sp>
    </p:spTree>
    <p:extLst>
      <p:ext uri="{BB962C8B-B14F-4D97-AF65-F5344CB8AC3E}">
        <p14:creationId xmlns:p14="http://schemas.microsoft.com/office/powerpoint/2010/main" val="4103898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Dental caries is a preventive disease. Yet</a:t>
            </a:r>
            <a:r>
              <a:rPr lang="en-US" baseline="0" dirty="0" smtClean="0"/>
              <a:t> it is the most common chronic disease in children.  It is truly a behavior disease (not brushing, ignore daily oral hygiene, frequent snacking, etc.)</a:t>
            </a:r>
            <a:endParaRPr lang="en-US" dirty="0"/>
          </a:p>
        </p:txBody>
      </p:sp>
      <p:sp>
        <p:nvSpPr>
          <p:cNvPr id="4" name="Slide Number Placeholder 3"/>
          <p:cNvSpPr>
            <a:spLocks noGrp="1"/>
          </p:cNvSpPr>
          <p:nvPr>
            <p:ph type="sldNum" sz="quarter" idx="10"/>
          </p:nvPr>
        </p:nvSpPr>
        <p:spPr/>
        <p:txBody>
          <a:bodyPr/>
          <a:lstStyle/>
          <a:p>
            <a:fld id="{F57BCD34-8910-C34E-9D2D-56F47C42B961}" type="slidenum">
              <a:rPr lang="en-US" smtClean="0"/>
              <a:t>11</a:t>
            </a:fld>
            <a:endParaRPr lang="en-US"/>
          </a:p>
        </p:txBody>
      </p:sp>
    </p:spTree>
    <p:extLst>
      <p:ext uri="{BB962C8B-B14F-4D97-AF65-F5344CB8AC3E}">
        <p14:creationId xmlns:p14="http://schemas.microsoft.com/office/powerpoint/2010/main" val="4103898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so we see tons of caries and treatment in children.  In fact, all these children are seeing in the Native American Health Center on this Thursday morning.  All of them have severe early childhood caries and required a lot of work.  We also see three children in the operating room at the Children’s Hospital one block from here yesterday.  They are 2, 3, and 3, years of age, and the first child is Hispanic American, the second one is African American, and the third one is Chinese or Cantonese American.  They all required extensive work.  In fact, two out of 3 children have dental caries on every single tooth.  One of them, we need to place 17 stainless steel crowns, two baby root canals, and 3 tooth extractions.  BUT All of these can be prevented if the dental diseases are recognized and identified early, the child is timely referred to a specialist, and early intervention is done.  </a:t>
            </a:r>
            <a:endParaRPr lang="en-US" dirty="0"/>
          </a:p>
        </p:txBody>
      </p:sp>
      <p:sp>
        <p:nvSpPr>
          <p:cNvPr id="4" name="Slide Number Placeholder 3"/>
          <p:cNvSpPr>
            <a:spLocks noGrp="1"/>
          </p:cNvSpPr>
          <p:nvPr>
            <p:ph type="sldNum" sz="quarter" idx="10"/>
          </p:nvPr>
        </p:nvSpPr>
        <p:spPr/>
        <p:txBody>
          <a:bodyPr/>
          <a:lstStyle/>
          <a:p>
            <a:fld id="{F57BCD34-8910-C34E-9D2D-56F47C42B961}" type="slidenum">
              <a:rPr lang="en-US" smtClean="0"/>
              <a:t>17</a:t>
            </a:fld>
            <a:endParaRPr lang="en-US"/>
          </a:p>
        </p:txBody>
      </p:sp>
    </p:spTree>
    <p:extLst>
      <p:ext uri="{BB962C8B-B14F-4D97-AF65-F5344CB8AC3E}">
        <p14:creationId xmlns:p14="http://schemas.microsoft.com/office/powerpoint/2010/main" val="273036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0387942-8C06-9242-9CA2-8FAAEAD9AC5E}" type="slidenum">
              <a:rPr lang="en-US"/>
              <a:pPr/>
              <a:t>29</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109BE59-85A0-924F-B0DA-A2A6EE310852}" type="slidenum">
              <a:rPr lang="en-US"/>
              <a:pPr/>
              <a:t>30</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E955DF3-BB51-C04D-A85C-CBA2A5E1A46B}" type="slidenum">
              <a:rPr lang="en-US"/>
              <a:pPr/>
              <a:t>31</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EE36354-D061-4845-A8A9-9EDC1F8D730E}" type="slidenum">
              <a:rPr lang="en-US"/>
              <a:pPr/>
              <a:t>33</a:t>
            </a:fld>
            <a:endParaRPr lang="en-US"/>
          </a:p>
        </p:txBody>
      </p:sp>
      <p:sp>
        <p:nvSpPr>
          <p:cNvPr id="30723" name="Rectangle 1026"/>
          <p:cNvSpPr>
            <a:spLocks noGrp="1" noRot="1" noChangeAspect="1" noChangeArrowheads="1" noTextEdit="1"/>
          </p:cNvSpPr>
          <p:nvPr>
            <p:ph type="sldImg"/>
          </p:nvPr>
        </p:nvSpPr>
        <p:spPr>
          <a:ln/>
        </p:spPr>
      </p:sp>
      <p:sp>
        <p:nvSpPr>
          <p:cNvPr id="30724"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a:prstGeom prst="rect">
            <a:avLst/>
          </a:prstGeom>
        </p:spPr>
        <p:txBody>
          <a:bodyPr vert="horz"/>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fld id="{0DFD6244-F632-0A48-A216-CFBA6B74FFA9}" type="datetime1">
              <a:rPr lang="en-US"/>
              <a:pPr>
                <a:defRPr/>
              </a:pPr>
              <a:t>8/30/2016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22888796"/>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20B6BF36-3BCE-6043-9CDD-3710686EBEEB}" type="slidenum">
              <a:rPr lang="en-US"/>
              <a:pPr>
                <a:defRPr/>
              </a:pPr>
              <a:t>‹#›</a:t>
            </a:fld>
            <a:endParaRPr lang="en-US"/>
          </a:p>
        </p:txBody>
      </p:sp>
    </p:spTree>
    <p:extLst>
      <p:ext uri="{BB962C8B-B14F-4D97-AF65-F5344CB8AC3E}">
        <p14:creationId xmlns:p14="http://schemas.microsoft.com/office/powerpoint/2010/main" val="489295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8C782425-E012-FB40-8DD4-CF5E28C378CF}" type="slidenum">
              <a:rPr lang="en-US"/>
              <a:pPr>
                <a:defRPr/>
              </a:pPr>
              <a:t>‹#›</a:t>
            </a:fld>
            <a:endParaRPr lang="en-US"/>
          </a:p>
        </p:txBody>
      </p:sp>
    </p:spTree>
    <p:extLst>
      <p:ext uri="{BB962C8B-B14F-4D97-AF65-F5344CB8AC3E}">
        <p14:creationId xmlns:p14="http://schemas.microsoft.com/office/powerpoint/2010/main" val="3867378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ln/>
        </p:spPr>
        <p:txBody>
          <a:bodyPr/>
          <a:lstStyle>
            <a:lvl1pPr>
              <a:defRPr/>
            </a:lvl1pPr>
          </a:lstStyle>
          <a:p>
            <a:pPr>
              <a:defRPr/>
            </a:pPr>
            <a:endParaRPr lang="en-US"/>
          </a:p>
        </p:txBody>
      </p:sp>
      <p:sp>
        <p:nvSpPr>
          <p:cNvPr id="7" name="Rectangle 9"/>
          <p:cNvSpPr>
            <a:spLocks noGrp="1" noChangeArrowheads="1"/>
          </p:cNvSpPr>
          <p:nvPr>
            <p:ph type="ftr" sz="quarter" idx="11"/>
          </p:nvPr>
        </p:nvSpPr>
        <p:spPr>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ln/>
        </p:spPr>
        <p:txBody>
          <a:bodyPr/>
          <a:lstStyle>
            <a:lvl1pPr>
              <a:defRPr/>
            </a:lvl1pPr>
          </a:lstStyle>
          <a:p>
            <a:pPr>
              <a:defRPr/>
            </a:pPr>
            <a:fld id="{32C08BCF-6A5E-C245-9016-47DD57EEC8E8}" type="slidenum">
              <a:rPr lang="en-US"/>
              <a:pPr>
                <a:defRPr/>
              </a:pPr>
              <a:t>‹#›</a:t>
            </a:fld>
            <a:endParaRPr lang="en-US"/>
          </a:p>
        </p:txBody>
      </p:sp>
    </p:spTree>
    <p:extLst>
      <p:ext uri="{BB962C8B-B14F-4D97-AF65-F5344CB8AC3E}">
        <p14:creationId xmlns:p14="http://schemas.microsoft.com/office/powerpoint/2010/main" val="20536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8/30/2016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8/30/2016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8/30/2016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8/30/2016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4.xml"/><Relationship Id="rId4" Type="http://schemas.openxmlformats.org/officeDocument/2006/relationships/image" Target="../media/image35.jpeg"/></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5.xml"/><Relationship Id="rId4" Type="http://schemas.openxmlformats.org/officeDocument/2006/relationships/image" Target="../media/image38.jpeg"/></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oralhealth.ucsf.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84826"/>
            <a:ext cx="7772400" cy="1780108"/>
          </a:xfrm>
        </p:spPr>
        <p:txBody>
          <a:bodyPr>
            <a:normAutofit/>
          </a:bodyPr>
          <a:lstStyle/>
          <a:p>
            <a:r>
              <a:rPr lang="en-US" sz="3600" b="1" dirty="0" smtClean="0"/>
              <a:t>Introduction </a:t>
            </a:r>
            <a:r>
              <a:rPr lang="en-US" sz="3600" b="1" dirty="0"/>
              <a:t>to Children's Oral Health and Community Dentistry</a:t>
            </a:r>
            <a:r>
              <a:rPr lang="en-US" sz="3600" dirty="0"/>
              <a:t> </a:t>
            </a:r>
          </a:p>
        </p:txBody>
      </p:sp>
      <p:sp>
        <p:nvSpPr>
          <p:cNvPr id="3" name="Subtitle 2"/>
          <p:cNvSpPr>
            <a:spLocks noGrp="1"/>
          </p:cNvSpPr>
          <p:nvPr>
            <p:ph type="subTitle" idx="1"/>
          </p:nvPr>
        </p:nvSpPr>
        <p:spPr>
          <a:xfrm>
            <a:off x="1371600" y="3793067"/>
            <a:ext cx="6400800" cy="1473200"/>
          </a:xfrm>
        </p:spPr>
        <p:txBody>
          <a:bodyPr>
            <a:normAutofit/>
          </a:bodyPr>
          <a:lstStyle/>
          <a:p>
            <a:r>
              <a:rPr lang="en-US" dirty="0" smtClean="0"/>
              <a:t>Brent Lin, DMD</a:t>
            </a:r>
          </a:p>
          <a:p>
            <a:r>
              <a:rPr lang="en-US" dirty="0" smtClean="0"/>
              <a:t>Clinical Professor, Division of Pediatric Dentistry</a:t>
            </a:r>
          </a:p>
          <a:p>
            <a:r>
              <a:rPr lang="en-US" dirty="0" smtClean="0"/>
              <a:t>University of California, San Francisco</a:t>
            </a:r>
            <a:endParaRPr lang="en-US" dirty="0"/>
          </a:p>
        </p:txBody>
      </p:sp>
    </p:spTree>
    <p:extLst>
      <p:ext uri="{BB962C8B-B14F-4D97-AF65-F5344CB8AC3E}">
        <p14:creationId xmlns:p14="http://schemas.microsoft.com/office/powerpoint/2010/main" val="2991166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1934" y="2252134"/>
            <a:ext cx="7408333" cy="3450696"/>
          </a:xfrm>
        </p:spPr>
        <p:txBody>
          <a:bodyPr/>
          <a:lstStyle/>
          <a:p>
            <a:r>
              <a:rPr lang="en-US" dirty="0" smtClean="0"/>
              <a:t>Dental caries is a preventable disease</a:t>
            </a:r>
          </a:p>
          <a:p>
            <a:r>
              <a:rPr lang="en-US" dirty="0" smtClean="0"/>
              <a:t>Among children in San Francisco Unified School District, approximately ___% of the students experienced dental decay in their primary dentition by the time that they enter kindergarten.  </a:t>
            </a:r>
            <a:endParaRPr lang="en-US" dirty="0"/>
          </a:p>
        </p:txBody>
      </p:sp>
      <p:sp>
        <p:nvSpPr>
          <p:cNvPr id="3" name="Title 2"/>
          <p:cNvSpPr>
            <a:spLocks noGrp="1"/>
          </p:cNvSpPr>
          <p:nvPr>
            <p:ph type="title"/>
          </p:nvPr>
        </p:nvSpPr>
        <p:spPr/>
        <p:txBody>
          <a:bodyPr>
            <a:normAutofit fontScale="90000"/>
          </a:bodyPr>
          <a:lstStyle/>
          <a:p>
            <a:r>
              <a:rPr lang="en-US" dirty="0" smtClean="0"/>
              <a:t>Facts about Dental Caries in Children</a:t>
            </a:r>
            <a:endParaRPr lang="en-US" dirty="0"/>
          </a:p>
        </p:txBody>
      </p:sp>
      <p:pic>
        <p:nvPicPr>
          <p:cNvPr id="4" name="Picture 3" descr="decayed primary teeth.jpg"/>
          <p:cNvPicPr>
            <a:picLocks noChangeAspect="1"/>
          </p:cNvPicPr>
          <p:nvPr/>
        </p:nvPicPr>
        <p:blipFill>
          <a:blip r:embed="rId3"/>
          <a:stretch>
            <a:fillRect/>
          </a:stretch>
        </p:blipFill>
        <p:spPr>
          <a:xfrm>
            <a:off x="5386906" y="4385733"/>
            <a:ext cx="3299894" cy="2190483"/>
          </a:xfrm>
          <a:prstGeom prst="rect">
            <a:avLst/>
          </a:prstGeom>
        </p:spPr>
      </p:pic>
    </p:spTree>
    <p:extLst>
      <p:ext uri="{BB962C8B-B14F-4D97-AF65-F5344CB8AC3E}">
        <p14:creationId xmlns:p14="http://schemas.microsoft.com/office/powerpoint/2010/main" val="364211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1934" y="2252134"/>
            <a:ext cx="7408333" cy="3450696"/>
          </a:xfrm>
        </p:spPr>
        <p:txBody>
          <a:bodyPr/>
          <a:lstStyle/>
          <a:p>
            <a:r>
              <a:rPr lang="en-US" dirty="0" smtClean="0"/>
              <a:t>Dental caries is a preventable disease</a:t>
            </a:r>
          </a:p>
          <a:p>
            <a:r>
              <a:rPr lang="en-US" dirty="0" smtClean="0"/>
              <a:t>Among children in San Francisco Unified School District, approximately 35% of the students experienced dental decay in their primary dentition by the time that they enter kindergarten.  </a:t>
            </a:r>
            <a:endParaRPr lang="en-US" dirty="0"/>
          </a:p>
        </p:txBody>
      </p:sp>
      <p:sp>
        <p:nvSpPr>
          <p:cNvPr id="3" name="Title 2"/>
          <p:cNvSpPr>
            <a:spLocks noGrp="1"/>
          </p:cNvSpPr>
          <p:nvPr>
            <p:ph type="title"/>
          </p:nvPr>
        </p:nvSpPr>
        <p:spPr/>
        <p:txBody>
          <a:bodyPr>
            <a:normAutofit fontScale="90000"/>
          </a:bodyPr>
          <a:lstStyle/>
          <a:p>
            <a:r>
              <a:rPr lang="en-US" dirty="0" smtClean="0"/>
              <a:t>Facts about Dental Caries in Children</a:t>
            </a:r>
            <a:endParaRPr lang="en-US" dirty="0"/>
          </a:p>
        </p:txBody>
      </p:sp>
      <p:pic>
        <p:nvPicPr>
          <p:cNvPr id="4" name="Picture 3" descr="decayed primary teeth.jpg"/>
          <p:cNvPicPr>
            <a:picLocks noChangeAspect="1"/>
          </p:cNvPicPr>
          <p:nvPr/>
        </p:nvPicPr>
        <p:blipFill>
          <a:blip r:embed="rId3"/>
          <a:stretch>
            <a:fillRect/>
          </a:stretch>
        </p:blipFill>
        <p:spPr>
          <a:xfrm>
            <a:off x="5386906" y="4385733"/>
            <a:ext cx="3299894" cy="2190483"/>
          </a:xfrm>
          <a:prstGeom prst="rect">
            <a:avLst/>
          </a:prstGeom>
        </p:spPr>
      </p:pic>
    </p:spTree>
    <p:extLst>
      <p:ext uri="{BB962C8B-B14F-4D97-AF65-F5344CB8AC3E}">
        <p14:creationId xmlns:p14="http://schemas.microsoft.com/office/powerpoint/2010/main" val="22156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atin typeface="Times New Roman" charset="0"/>
                <a:cs typeface="+mj-cs"/>
              </a:rPr>
              <a:t>Early Childhood Caries (ECC)</a:t>
            </a:r>
          </a:p>
        </p:txBody>
      </p:sp>
      <p:sp>
        <p:nvSpPr>
          <p:cNvPr id="59394" name="Content Placeholder 2"/>
          <p:cNvSpPr>
            <a:spLocks noGrp="1"/>
          </p:cNvSpPr>
          <p:nvPr>
            <p:ph idx="1"/>
          </p:nvPr>
        </p:nvSpPr>
        <p:spPr/>
        <p:txBody>
          <a:bodyPr/>
          <a:lstStyle/>
          <a:p>
            <a:pPr algn="ctr">
              <a:buFont typeface="Wingdings" charset="0"/>
              <a:buNone/>
            </a:pPr>
            <a:r>
              <a:rPr lang="en-US">
                <a:latin typeface="Arial" charset="0"/>
              </a:rPr>
              <a:t>The presence of 1 or more decayed (noncavitated or cavitated lesions), missing (due to caries), or filled tooth surfaces in any primary tooth in a child 71 months of age or younger</a:t>
            </a:r>
          </a:p>
        </p:txBody>
      </p:sp>
    </p:spTree>
    <p:extLst>
      <p:ext uri="{BB962C8B-B14F-4D97-AF65-F5344CB8AC3E}">
        <p14:creationId xmlns:p14="http://schemas.microsoft.com/office/powerpoint/2010/main" val="2677870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4316757"/>
              </p:ext>
            </p:extLst>
          </p:nvPr>
        </p:nvGraphicFramePr>
        <p:xfrm>
          <a:off x="409700" y="2745248"/>
          <a:ext cx="8214492" cy="3504221"/>
        </p:xfrm>
        <a:graphic>
          <a:graphicData uri="http://schemas.openxmlformats.org/drawingml/2006/table">
            <a:tbl>
              <a:tblPr firstRow="1" bandRow="1">
                <a:tableStyleId>{5C22544A-7EE6-4342-B048-85BDC9FD1C3A}</a:tableStyleId>
              </a:tblPr>
              <a:tblGrid>
                <a:gridCol w="2738164"/>
                <a:gridCol w="2738164"/>
                <a:gridCol w="2738164"/>
              </a:tblGrid>
              <a:tr h="1126781">
                <a:tc>
                  <a:txBody>
                    <a:bodyPr/>
                    <a:lstStyle/>
                    <a:p>
                      <a:endParaRPr lang="en-US" dirty="0"/>
                    </a:p>
                  </a:txBody>
                  <a:tcPr/>
                </a:tc>
                <a:tc>
                  <a:txBody>
                    <a:bodyPr/>
                    <a:lstStyle/>
                    <a:p>
                      <a:r>
                        <a:rPr lang="en-US" dirty="0" smtClean="0"/>
                        <a:t>2000</a:t>
                      </a:r>
                      <a:endParaRPr lang="en-US" dirty="0"/>
                    </a:p>
                  </a:txBody>
                  <a:tcPr/>
                </a:tc>
                <a:tc>
                  <a:txBody>
                    <a:bodyPr/>
                    <a:lstStyle/>
                    <a:p>
                      <a:r>
                        <a:rPr lang="en-US" dirty="0" smtClean="0"/>
                        <a:t>2008</a:t>
                      </a:r>
                      <a:endParaRPr lang="en-US" dirty="0"/>
                    </a:p>
                  </a:txBody>
                  <a:tcPr/>
                </a:tc>
              </a:tr>
              <a:tr h="1126781">
                <a:tc>
                  <a:txBody>
                    <a:bodyPr/>
                    <a:lstStyle/>
                    <a:p>
                      <a:r>
                        <a:rPr lang="en-US" dirty="0" smtClean="0"/>
                        <a:t>Higher</a:t>
                      </a:r>
                      <a:r>
                        <a:rPr lang="en-US" baseline="0" dirty="0" smtClean="0"/>
                        <a:t> Income Schools</a:t>
                      </a:r>
                    </a:p>
                    <a:p>
                      <a:r>
                        <a:rPr lang="en-US" baseline="0" dirty="0" smtClean="0"/>
                        <a:t>(0-24% of Children Eligible for the National School Lunch Program)</a:t>
                      </a:r>
                      <a:endParaRPr lang="en-US" dirty="0"/>
                    </a:p>
                  </a:txBody>
                  <a:tcPr/>
                </a:tc>
                <a:tc>
                  <a:txBody>
                    <a:bodyPr/>
                    <a:lstStyle/>
                    <a:p>
                      <a:r>
                        <a:rPr lang="en-US" dirty="0" smtClean="0"/>
                        <a:t>9%</a:t>
                      </a:r>
                      <a:endParaRPr lang="en-US" dirty="0"/>
                    </a:p>
                  </a:txBody>
                  <a:tcPr/>
                </a:tc>
                <a:tc>
                  <a:txBody>
                    <a:bodyPr/>
                    <a:lstStyle/>
                    <a:p>
                      <a:r>
                        <a:rPr lang="en-US" dirty="0" smtClean="0"/>
                        <a:t>5%</a:t>
                      </a:r>
                      <a:endParaRPr lang="en-US" dirty="0"/>
                    </a:p>
                  </a:txBody>
                  <a:tcPr/>
                </a:tc>
              </a:tr>
              <a:tr h="1126781">
                <a:tc>
                  <a:txBody>
                    <a:bodyPr/>
                    <a:lstStyle/>
                    <a:p>
                      <a:r>
                        <a:rPr lang="en-US" dirty="0" smtClean="0"/>
                        <a:t>Lower</a:t>
                      </a:r>
                      <a:r>
                        <a:rPr lang="en-US" baseline="0" dirty="0" smtClean="0"/>
                        <a:t> Income Schools </a:t>
                      </a:r>
                    </a:p>
                    <a:p>
                      <a:r>
                        <a:rPr lang="en-US" baseline="0" dirty="0" smtClean="0"/>
                        <a:t>(75%+ of Children Eligible for the National School Lunch Program)</a:t>
                      </a:r>
                      <a:endParaRPr lang="en-US" dirty="0"/>
                    </a:p>
                  </a:txBody>
                  <a:tcPr/>
                </a:tc>
                <a:tc>
                  <a:txBody>
                    <a:bodyPr/>
                    <a:lstStyle/>
                    <a:p>
                      <a:r>
                        <a:rPr lang="en-US" dirty="0" smtClean="0"/>
                        <a:t>26%</a:t>
                      </a:r>
                      <a:endParaRPr lang="en-US" dirty="0"/>
                    </a:p>
                  </a:txBody>
                  <a:tcPr/>
                </a:tc>
                <a:tc>
                  <a:txBody>
                    <a:bodyPr/>
                    <a:lstStyle/>
                    <a:p>
                      <a:r>
                        <a:rPr lang="en-US" dirty="0" smtClean="0"/>
                        <a:t>40%</a:t>
                      </a:r>
                      <a:endParaRPr lang="en-US" dirty="0"/>
                    </a:p>
                  </a:txBody>
                  <a:tcPr/>
                </a:tc>
              </a:tr>
            </a:tbl>
          </a:graphicData>
        </a:graphic>
      </p:graphicFrame>
      <p:sp>
        <p:nvSpPr>
          <p:cNvPr id="3" name="Title 2"/>
          <p:cNvSpPr>
            <a:spLocks noGrp="1"/>
          </p:cNvSpPr>
          <p:nvPr>
            <p:ph type="title"/>
          </p:nvPr>
        </p:nvSpPr>
        <p:spPr>
          <a:xfrm>
            <a:off x="1024251" y="331403"/>
            <a:ext cx="7415575" cy="1252728"/>
          </a:xfrm>
        </p:spPr>
        <p:txBody>
          <a:bodyPr>
            <a:normAutofit fontScale="90000"/>
          </a:bodyPr>
          <a:lstStyle/>
          <a:p>
            <a:r>
              <a:rPr lang="en-US" dirty="0" smtClean="0"/>
              <a:t>Kindergarten Children in San Francisco with Untreated Caries</a:t>
            </a:r>
            <a:br>
              <a:rPr lang="en-US" dirty="0" smtClean="0"/>
            </a:br>
            <a:r>
              <a:rPr lang="en-US" sz="1800" dirty="0" smtClean="0"/>
              <a:t>SFDPH Child Care Health Project  and SFUSD </a:t>
            </a:r>
            <a:endParaRPr lang="en-US" sz="1800" dirty="0"/>
          </a:p>
        </p:txBody>
      </p:sp>
    </p:spTree>
    <p:extLst>
      <p:ext uri="{BB962C8B-B14F-4D97-AF65-F5344CB8AC3E}">
        <p14:creationId xmlns:p14="http://schemas.microsoft.com/office/powerpoint/2010/main" val="2356402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69650265"/>
              </p:ext>
            </p:extLst>
          </p:nvPr>
        </p:nvGraphicFramePr>
        <p:xfrm>
          <a:off x="286791" y="2499406"/>
          <a:ext cx="8624192" cy="403649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r>
              <a:rPr lang="en-US" dirty="0" smtClean="0"/>
              <a:t>Annual Household Income Relative to the Federal Poverty Level</a:t>
            </a:r>
            <a:br>
              <a:rPr lang="en-US" dirty="0" smtClean="0"/>
            </a:br>
            <a:r>
              <a:rPr lang="en-US" sz="1800" dirty="0" smtClean="0"/>
              <a:t>2014 California Children’s Report Card</a:t>
            </a:r>
            <a:br>
              <a:rPr lang="en-US" sz="1800" dirty="0" smtClean="0"/>
            </a:br>
            <a:r>
              <a:rPr lang="en-US" sz="1800" dirty="0" smtClean="0"/>
              <a:t> </a:t>
            </a:r>
            <a:r>
              <a:rPr lang="en-US" sz="1800" dirty="0" err="1" smtClean="0"/>
              <a:t>childrennow.org</a:t>
            </a:r>
            <a:endParaRPr lang="en-US" sz="1800" dirty="0"/>
          </a:p>
        </p:txBody>
      </p:sp>
    </p:spTree>
    <p:extLst>
      <p:ext uri="{BB962C8B-B14F-4D97-AF65-F5344CB8AC3E}">
        <p14:creationId xmlns:p14="http://schemas.microsoft.com/office/powerpoint/2010/main" val="3392106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38870315"/>
              </p:ext>
            </p:extLst>
          </p:nvPr>
        </p:nvGraphicFramePr>
        <p:xfrm>
          <a:off x="457200" y="2900294"/>
          <a:ext cx="8229600" cy="345122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r>
              <a:rPr lang="en-US" sz="3200" dirty="0" smtClean="0"/>
              <a:t>Kindergarten Children in San Francisco with Untreated Caries between 2012-2013</a:t>
            </a:r>
            <a:br>
              <a:rPr lang="en-US" sz="3200" dirty="0" smtClean="0"/>
            </a:br>
            <a:r>
              <a:rPr lang="en-US" sz="1800" dirty="0" smtClean="0"/>
              <a:t>San Francisco Kindergarten Dental Screening Project Data Collected by SFDPH, SF Dental Society, National Dental Association, and SFUSD</a:t>
            </a:r>
            <a:endParaRPr lang="en-US" sz="1800" dirty="0"/>
          </a:p>
        </p:txBody>
      </p:sp>
    </p:spTree>
    <p:extLst>
      <p:ext uri="{BB962C8B-B14F-4D97-AF65-F5344CB8AC3E}">
        <p14:creationId xmlns:p14="http://schemas.microsoft.com/office/powerpoint/2010/main" val="3205339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7408333" cy="3860800"/>
          </a:xfrm>
        </p:spPr>
        <p:txBody>
          <a:bodyPr>
            <a:normAutofit lnSpcReduction="10000"/>
          </a:bodyPr>
          <a:lstStyle/>
          <a:p>
            <a:r>
              <a:rPr lang="en-US" dirty="0"/>
              <a:t>Approximately 80% of dental disease </a:t>
            </a:r>
            <a:endParaRPr lang="en-US" dirty="0" smtClean="0"/>
          </a:p>
          <a:p>
            <a:pPr marL="0" indent="0">
              <a:buNone/>
            </a:pPr>
            <a:r>
              <a:rPr lang="en-US" dirty="0" smtClean="0"/>
              <a:t>occurred </a:t>
            </a:r>
            <a:r>
              <a:rPr lang="en-US" dirty="0"/>
              <a:t>in 20-25% of children</a:t>
            </a:r>
          </a:p>
          <a:p>
            <a:endParaRPr lang="en-US" dirty="0" smtClean="0"/>
          </a:p>
          <a:p>
            <a:r>
              <a:rPr lang="en-US" dirty="0" smtClean="0"/>
              <a:t>Why?</a:t>
            </a:r>
          </a:p>
          <a:p>
            <a:pPr lvl="1"/>
            <a:r>
              <a:rPr lang="en-US" dirty="0" smtClean="0"/>
              <a:t>Geographic, cultural, and economic barriers</a:t>
            </a:r>
          </a:p>
          <a:p>
            <a:pPr lvl="1"/>
            <a:r>
              <a:rPr lang="en-US" b="1" dirty="0" smtClean="0"/>
              <a:t>Difficulty in care access </a:t>
            </a:r>
            <a:r>
              <a:rPr lang="en-US" dirty="0" smtClean="0"/>
              <a:t>due to lack of resources, oral healthcare providers, and dentists participating in the state welfare program</a:t>
            </a:r>
          </a:p>
          <a:p>
            <a:pPr lvl="1"/>
            <a:r>
              <a:rPr lang="en-US" b="1" dirty="0" smtClean="0"/>
              <a:t>Unpreparedness and fear </a:t>
            </a:r>
            <a:r>
              <a:rPr lang="en-US" dirty="0" smtClean="0"/>
              <a:t>of dentists working with infant and very young children</a:t>
            </a:r>
            <a:endParaRPr lang="en-US" dirty="0"/>
          </a:p>
        </p:txBody>
      </p:sp>
      <p:sp>
        <p:nvSpPr>
          <p:cNvPr id="3" name="Title 2"/>
          <p:cNvSpPr>
            <a:spLocks noGrp="1"/>
          </p:cNvSpPr>
          <p:nvPr>
            <p:ph type="title"/>
          </p:nvPr>
        </p:nvSpPr>
        <p:spPr/>
        <p:txBody>
          <a:bodyPr>
            <a:normAutofit fontScale="90000"/>
          </a:bodyPr>
          <a:lstStyle/>
          <a:p>
            <a:r>
              <a:rPr lang="en-US" dirty="0" smtClean="0"/>
              <a:t>Oral Health Disparity among Children</a:t>
            </a:r>
            <a:endParaRPr lang="en-US" dirty="0"/>
          </a:p>
        </p:txBody>
      </p:sp>
      <p:pic>
        <p:nvPicPr>
          <p:cNvPr id="4" name="Picture 3" descr="IMG_3894.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46880" y="1728834"/>
            <a:ext cx="2850164" cy="2381558"/>
          </a:xfrm>
          <a:prstGeom prst="rect">
            <a:avLst/>
          </a:prstGeom>
        </p:spPr>
      </p:pic>
    </p:spTree>
    <p:extLst>
      <p:ext uri="{BB962C8B-B14F-4D97-AF65-F5344CB8AC3E}">
        <p14:creationId xmlns:p14="http://schemas.microsoft.com/office/powerpoint/2010/main" val="2997304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Consequences</a:t>
            </a:r>
            <a:endParaRPr lang="en-US" dirty="0"/>
          </a:p>
        </p:txBody>
      </p:sp>
      <p:pic>
        <p:nvPicPr>
          <p:cNvPr id="6" name="Picture 5" descr="IMG_4369.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47742" y="1741388"/>
            <a:ext cx="3605363" cy="3154989"/>
          </a:xfrm>
          <a:prstGeom prst="rect">
            <a:avLst/>
          </a:prstGeom>
        </p:spPr>
      </p:pic>
      <p:pic>
        <p:nvPicPr>
          <p:cNvPr id="8" name="Picture 7" descr="IMG_4436-1.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73837" y="3769595"/>
            <a:ext cx="4015064" cy="3088405"/>
          </a:xfrm>
          <a:prstGeom prst="rect">
            <a:avLst/>
          </a:prstGeom>
        </p:spPr>
      </p:pic>
      <p:pic>
        <p:nvPicPr>
          <p:cNvPr id="4" name="Content Placeholder 3" descr="IMG_4271.jpg"/>
          <p:cNvPicPr>
            <a:picLocks noGrp="1" noChangeAspect="1"/>
          </p:cNvPicPr>
          <p:nvPr>
            <p:ph idx="1"/>
          </p:nvPr>
        </p:nvPicPr>
        <p:blipFill>
          <a:blip r:embed="rId5" cstate="email">
            <a:extLst>
              <a:ext uri="{28A0092B-C50C-407E-A947-70E740481C1C}">
                <a14:useLocalDpi xmlns:a14="http://schemas.microsoft.com/office/drawing/2010/main" val="0"/>
              </a:ext>
            </a:extLst>
          </a:blip>
          <a:srcRect t="18945" b="18945"/>
          <a:stretch>
            <a:fillRect/>
          </a:stretch>
        </p:blipFill>
        <p:spPr>
          <a:xfrm>
            <a:off x="457199" y="2294536"/>
            <a:ext cx="3660289" cy="2171615"/>
          </a:xfrm>
        </p:spPr>
      </p:pic>
    </p:spTree>
    <p:extLst>
      <p:ext uri="{BB962C8B-B14F-4D97-AF65-F5344CB8AC3E}">
        <p14:creationId xmlns:p14="http://schemas.microsoft.com/office/powerpoint/2010/main" val="262685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5459.jpg"/>
          <p:cNvPicPr>
            <a:picLocks noGrp="1" noChangeAspect="1"/>
          </p:cNvPicPr>
          <p:nvPr>
            <p:ph idx="1"/>
          </p:nvPr>
        </p:nvPicPr>
        <p:blipFill>
          <a:blip r:embed="rId2">
            <a:extLst>
              <a:ext uri="{28A0092B-C50C-407E-A947-70E740481C1C}">
                <a14:useLocalDpi xmlns:a14="http://schemas.microsoft.com/office/drawing/2010/main" val="0"/>
              </a:ext>
            </a:extLst>
          </a:blip>
          <a:srcRect t="18945" b="18945"/>
          <a:stretch>
            <a:fillRect/>
          </a:stretch>
        </p:blipFill>
        <p:spPr>
          <a:xfrm>
            <a:off x="872067" y="2455333"/>
            <a:ext cx="7408333" cy="3670830"/>
          </a:xfrm>
        </p:spPr>
      </p:pic>
      <p:sp>
        <p:nvSpPr>
          <p:cNvPr id="3" name="Title 2"/>
          <p:cNvSpPr>
            <a:spLocks noGrp="1"/>
          </p:cNvSpPr>
          <p:nvPr>
            <p:ph type="title"/>
          </p:nvPr>
        </p:nvSpPr>
        <p:spPr/>
        <p:txBody>
          <a:bodyPr/>
          <a:lstStyle/>
          <a:p>
            <a:r>
              <a:rPr lang="en-US" dirty="0" smtClean="0"/>
              <a:t>The Consequences</a:t>
            </a:r>
            <a:endParaRPr lang="en-US" dirty="0"/>
          </a:p>
        </p:txBody>
      </p:sp>
    </p:spTree>
    <p:extLst>
      <p:ext uri="{BB962C8B-B14F-4D97-AF65-F5344CB8AC3E}">
        <p14:creationId xmlns:p14="http://schemas.microsoft.com/office/powerpoint/2010/main" val="2976109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8" name="Picture 7" descr="IMG_546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381000"/>
            <a:ext cx="6383867" cy="3987800"/>
          </a:xfrm>
          <a:prstGeom prst="rect">
            <a:avLst/>
          </a:prstGeom>
        </p:spPr>
      </p:pic>
      <p:pic>
        <p:nvPicPr>
          <p:cNvPr id="4" name="Content Placeholder 3" descr="IMG_5470.jpg"/>
          <p:cNvPicPr>
            <a:picLocks noGrp="1" noChangeAspect="1"/>
          </p:cNvPicPr>
          <p:nvPr>
            <p:ph idx="1"/>
          </p:nvPr>
        </p:nvPicPr>
        <p:blipFill>
          <a:blip r:embed="rId3">
            <a:extLst>
              <a:ext uri="{28A0092B-C50C-407E-A947-70E740481C1C}">
                <a14:useLocalDpi xmlns:a14="http://schemas.microsoft.com/office/drawing/2010/main" val="0"/>
              </a:ext>
            </a:extLst>
          </a:blip>
          <a:srcRect t="18945" b="18945"/>
          <a:stretch>
            <a:fillRect/>
          </a:stretch>
        </p:blipFill>
        <p:spPr>
          <a:xfrm>
            <a:off x="3318933" y="3471332"/>
            <a:ext cx="5520267" cy="3268133"/>
          </a:xfrm>
        </p:spPr>
      </p:pic>
    </p:spTree>
    <p:extLst>
      <p:ext uri="{BB962C8B-B14F-4D97-AF65-F5344CB8AC3E}">
        <p14:creationId xmlns:p14="http://schemas.microsoft.com/office/powerpoint/2010/main" val="719733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8611" y="4623658"/>
            <a:ext cx="7408333" cy="3450696"/>
          </a:xfrm>
        </p:spPr>
        <p:txBody>
          <a:bodyPr/>
          <a:lstStyle/>
          <a:p>
            <a:pPr marL="0" indent="0" algn="ctr">
              <a:buNone/>
            </a:pPr>
            <a:r>
              <a:rPr lang="en-US" sz="2800" dirty="0"/>
              <a:t>The purpose of human life is to serve and show compassion and the will to help others</a:t>
            </a:r>
            <a:r>
              <a:rPr lang="en-US" sz="2800" dirty="0" smtClean="0"/>
              <a:t>.</a:t>
            </a:r>
          </a:p>
          <a:p>
            <a:pPr marL="0" indent="0" algn="ctr">
              <a:buNone/>
            </a:pPr>
            <a:r>
              <a:rPr lang="en-US" sz="2800" dirty="0" smtClean="0"/>
              <a:t>- Albert Schweitzer -</a:t>
            </a:r>
            <a:endParaRPr lang="en-US" sz="2800" dirty="0"/>
          </a:p>
          <a:p>
            <a:pPr marL="0" indent="0" algn="ctr">
              <a:buNone/>
            </a:pPr>
            <a:endParaRPr lang="en-US" dirty="0"/>
          </a:p>
        </p:txBody>
      </p:sp>
      <p:sp>
        <p:nvSpPr>
          <p:cNvPr id="3" name="Title 2"/>
          <p:cNvSpPr>
            <a:spLocks noGrp="1"/>
          </p:cNvSpPr>
          <p:nvPr>
            <p:ph type="title"/>
          </p:nvPr>
        </p:nvSpPr>
        <p:spPr>
          <a:xfrm>
            <a:off x="297049" y="382896"/>
            <a:ext cx="8229600" cy="1252728"/>
          </a:xfrm>
        </p:spPr>
        <p:txBody>
          <a:bodyPr/>
          <a:lstStyle/>
          <a:p>
            <a:endParaRPr lang="en-US" dirty="0"/>
          </a:p>
        </p:txBody>
      </p:sp>
      <p:pic>
        <p:nvPicPr>
          <p:cNvPr id="4" name="Picture 3" descr="IMG_3774.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11849" y="623961"/>
            <a:ext cx="4386362" cy="3431786"/>
          </a:xfrm>
          <a:prstGeom prst="rect">
            <a:avLst/>
          </a:prstGeom>
        </p:spPr>
      </p:pic>
    </p:spTree>
    <p:extLst>
      <p:ext uri="{BB962C8B-B14F-4D97-AF65-F5344CB8AC3E}">
        <p14:creationId xmlns:p14="http://schemas.microsoft.com/office/powerpoint/2010/main" val="3986674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a:latin typeface="Times New Roman" charset="0"/>
                <a:cs typeface="+mj-cs"/>
              </a:rPr>
              <a:t>Severe Early Childhood Caries (S-ECC</a:t>
            </a:r>
            <a:r>
              <a:rPr lang="en-US">
                <a:latin typeface="Times New Roman" charset="0"/>
                <a:cs typeface="+mj-cs"/>
              </a:rPr>
              <a:t>)</a:t>
            </a:r>
          </a:p>
        </p:txBody>
      </p:sp>
      <p:sp>
        <p:nvSpPr>
          <p:cNvPr id="60418" name="Content Placeholder 2"/>
          <p:cNvSpPr>
            <a:spLocks noGrp="1"/>
          </p:cNvSpPr>
          <p:nvPr>
            <p:ph idx="1"/>
          </p:nvPr>
        </p:nvSpPr>
        <p:spPr>
          <a:xfrm>
            <a:off x="457200" y="1981200"/>
            <a:ext cx="8001000" cy="4114800"/>
          </a:xfrm>
        </p:spPr>
        <p:txBody>
          <a:bodyPr/>
          <a:lstStyle/>
          <a:p>
            <a:pPr algn="ctr">
              <a:buFont typeface="Wingdings" charset="0"/>
              <a:buNone/>
            </a:pPr>
            <a:r>
              <a:rPr lang="en-US" sz="2800">
                <a:latin typeface="Arial" charset="0"/>
              </a:rPr>
              <a:t>In children younger than 3 years</a:t>
            </a:r>
          </a:p>
          <a:p>
            <a:pPr algn="ctr">
              <a:buFont typeface="Wingdings" charset="0"/>
              <a:buNone/>
            </a:pPr>
            <a:r>
              <a:rPr lang="en-US" sz="2800">
                <a:latin typeface="Arial" charset="0"/>
              </a:rPr>
              <a:t>of age, any sign of smooth-surface caries. </a:t>
            </a:r>
          </a:p>
          <a:p>
            <a:pPr algn="ctr">
              <a:buFont typeface="Wingdings" charset="0"/>
              <a:buNone/>
            </a:pPr>
            <a:endParaRPr lang="en-US" sz="2800">
              <a:latin typeface="Arial" charset="0"/>
            </a:endParaRPr>
          </a:p>
          <a:p>
            <a:pPr algn="ctr">
              <a:buFont typeface="Wingdings" charset="0"/>
              <a:buNone/>
            </a:pPr>
            <a:r>
              <a:rPr lang="en-US" sz="2800">
                <a:latin typeface="Arial" charset="0"/>
              </a:rPr>
              <a:t>From ages 3 through 5, 1 or more cavitated, missing (due to caries), or filled smooth surfaces in primary maxillary anterior teeth or a decayed, missing, or filled score of ≥4 (age 3), ≥5 (age 4), or ≥6 (age 5) surfaces.</a:t>
            </a:r>
          </a:p>
        </p:txBody>
      </p:sp>
    </p:spTree>
    <p:extLst>
      <p:ext uri="{BB962C8B-B14F-4D97-AF65-F5344CB8AC3E}">
        <p14:creationId xmlns:p14="http://schemas.microsoft.com/office/powerpoint/2010/main" val="4190559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5480.jpg"/>
          <p:cNvPicPr>
            <a:picLocks noGrp="1" noChangeAspect="1"/>
          </p:cNvPicPr>
          <p:nvPr>
            <p:ph idx="1"/>
          </p:nvPr>
        </p:nvPicPr>
        <p:blipFill>
          <a:blip r:embed="rId2">
            <a:extLst>
              <a:ext uri="{28A0092B-C50C-407E-A947-70E740481C1C}">
                <a14:useLocalDpi xmlns:a14="http://schemas.microsoft.com/office/drawing/2010/main" val="0"/>
              </a:ext>
            </a:extLst>
          </a:blip>
          <a:srcRect t="18945" b="18945"/>
          <a:stretch>
            <a:fillRect/>
          </a:stretch>
        </p:blipFill>
        <p:spPr>
          <a:xfrm>
            <a:off x="0" y="0"/>
            <a:ext cx="9143999" cy="6858000"/>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493036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r>
              <a:rPr lang="en-US">
                <a:latin typeface="Times New Roman" charset="0"/>
                <a:cs typeface="+mj-cs"/>
              </a:rPr>
              <a:t>Infant Oral Health Exam</a:t>
            </a:r>
          </a:p>
        </p:txBody>
      </p:sp>
      <p:sp>
        <p:nvSpPr>
          <p:cNvPr id="44034" name="Rectangle 3"/>
          <p:cNvSpPr>
            <a:spLocks noGrp="1" noChangeArrowheads="1"/>
          </p:cNvSpPr>
          <p:nvPr>
            <p:ph type="body" idx="1"/>
          </p:nvPr>
        </p:nvSpPr>
        <p:spPr>
          <a:xfrm>
            <a:off x="872067" y="2540001"/>
            <a:ext cx="7408333" cy="3450696"/>
          </a:xfrm>
        </p:spPr>
        <p:txBody>
          <a:bodyPr/>
          <a:lstStyle/>
          <a:p>
            <a:pPr eaLnBrk="1" hangingPunct="1">
              <a:lnSpc>
                <a:spcPct val="90000"/>
              </a:lnSpc>
            </a:pPr>
            <a:r>
              <a:rPr lang="en-US" dirty="0">
                <a:latin typeface="Arial" charset="0"/>
              </a:rPr>
              <a:t>AAPD Guidelines:  An initial oral evaluation visit should occur within 6 months of eruption of the first primary tooth and no later than 12 months of age.</a:t>
            </a:r>
          </a:p>
          <a:p>
            <a:pPr eaLnBrk="1" hangingPunct="1">
              <a:lnSpc>
                <a:spcPct val="90000"/>
              </a:lnSpc>
            </a:pPr>
            <a:r>
              <a:rPr lang="en-US" dirty="0">
                <a:latin typeface="Arial" charset="0"/>
              </a:rPr>
              <a:t>Risk Assessment</a:t>
            </a:r>
          </a:p>
          <a:p>
            <a:pPr eaLnBrk="1" hangingPunct="1">
              <a:lnSpc>
                <a:spcPct val="90000"/>
              </a:lnSpc>
            </a:pPr>
            <a:r>
              <a:rPr lang="en-US" dirty="0">
                <a:latin typeface="Arial" charset="0"/>
              </a:rPr>
              <a:t>Anticipatory Guidance</a:t>
            </a:r>
          </a:p>
          <a:p>
            <a:pPr lvl="1" eaLnBrk="1" hangingPunct="1">
              <a:lnSpc>
                <a:spcPct val="90000"/>
              </a:lnSpc>
            </a:pPr>
            <a:r>
              <a:rPr lang="en-US" dirty="0">
                <a:latin typeface="Arial" charset="0"/>
              </a:rPr>
              <a:t>Developmental milestones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961468"/>
            <a:ext cx="2810933" cy="1778000"/>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6132" y="3911600"/>
            <a:ext cx="2844801" cy="2827867"/>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58992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en-US">
                <a:latin typeface="Times New Roman" charset="0"/>
                <a:cs typeface="+mj-cs"/>
              </a:rPr>
              <a:t>Anticipatory Guidance</a:t>
            </a:r>
          </a:p>
        </p:txBody>
      </p:sp>
      <p:sp>
        <p:nvSpPr>
          <p:cNvPr id="45058" name="Rectangle 3"/>
          <p:cNvSpPr>
            <a:spLocks noGrp="1" noChangeArrowheads="1"/>
          </p:cNvSpPr>
          <p:nvPr>
            <p:ph type="body" idx="1"/>
          </p:nvPr>
        </p:nvSpPr>
        <p:spPr/>
        <p:txBody>
          <a:bodyPr>
            <a:normAutofit fontScale="92500" lnSpcReduction="10000"/>
          </a:bodyPr>
          <a:lstStyle/>
          <a:p>
            <a:pPr eaLnBrk="1" hangingPunct="1">
              <a:lnSpc>
                <a:spcPct val="80000"/>
              </a:lnSpc>
            </a:pPr>
            <a:r>
              <a:rPr lang="en-US" sz="2800">
                <a:latin typeface="Arial" charset="0"/>
              </a:rPr>
              <a:t>Speech and language development</a:t>
            </a:r>
          </a:p>
          <a:p>
            <a:pPr eaLnBrk="1" hangingPunct="1">
              <a:lnSpc>
                <a:spcPct val="80000"/>
              </a:lnSpc>
            </a:pPr>
            <a:r>
              <a:rPr lang="en-US" sz="2800">
                <a:latin typeface="Arial" charset="0"/>
              </a:rPr>
              <a:t>Intraoral/perioral piercing</a:t>
            </a:r>
          </a:p>
          <a:p>
            <a:pPr eaLnBrk="1" hangingPunct="1">
              <a:lnSpc>
                <a:spcPct val="80000"/>
              </a:lnSpc>
            </a:pPr>
            <a:r>
              <a:rPr lang="en-US" sz="2800">
                <a:latin typeface="Arial" charset="0"/>
              </a:rPr>
              <a:t>Substance abuse</a:t>
            </a:r>
          </a:p>
          <a:p>
            <a:pPr eaLnBrk="1" hangingPunct="1">
              <a:lnSpc>
                <a:spcPct val="80000"/>
              </a:lnSpc>
            </a:pPr>
            <a:r>
              <a:rPr lang="en-US" sz="2800">
                <a:latin typeface="Arial" charset="0"/>
              </a:rPr>
              <a:t>Fluoride adequacy or excess</a:t>
            </a:r>
          </a:p>
          <a:p>
            <a:pPr eaLnBrk="1" hangingPunct="1">
              <a:lnSpc>
                <a:spcPct val="80000"/>
              </a:lnSpc>
            </a:pPr>
            <a:r>
              <a:rPr lang="en-US" sz="2800">
                <a:latin typeface="Arial" charset="0"/>
              </a:rPr>
              <a:t>Dietary Habits</a:t>
            </a:r>
          </a:p>
          <a:p>
            <a:pPr eaLnBrk="1" hangingPunct="1">
              <a:lnSpc>
                <a:spcPct val="80000"/>
              </a:lnSpc>
            </a:pPr>
            <a:r>
              <a:rPr lang="en-US" sz="2800">
                <a:latin typeface="Arial" charset="0"/>
              </a:rPr>
              <a:t>Nonnutritive Habits</a:t>
            </a:r>
          </a:p>
          <a:p>
            <a:pPr eaLnBrk="1" hangingPunct="1">
              <a:lnSpc>
                <a:spcPct val="80000"/>
              </a:lnSpc>
            </a:pPr>
            <a:r>
              <a:rPr lang="en-US" sz="2800">
                <a:latin typeface="Arial" charset="0"/>
              </a:rPr>
              <a:t>Injury prevention / trauma</a:t>
            </a:r>
          </a:p>
          <a:p>
            <a:pPr eaLnBrk="1" hangingPunct="1">
              <a:lnSpc>
                <a:spcPct val="80000"/>
              </a:lnSpc>
            </a:pPr>
            <a:r>
              <a:rPr lang="en-US" sz="2800">
                <a:latin typeface="Arial" charset="0"/>
              </a:rPr>
              <a:t>Oral hygiene</a:t>
            </a:r>
          </a:p>
          <a:p>
            <a:pPr eaLnBrk="1" hangingPunct="1">
              <a:lnSpc>
                <a:spcPct val="80000"/>
              </a:lnSpc>
            </a:pPr>
            <a:r>
              <a:rPr lang="en-US" sz="2800">
                <a:latin typeface="Arial" charset="0"/>
              </a:rPr>
              <a:t>Oral development</a:t>
            </a:r>
          </a:p>
          <a:p>
            <a:pPr eaLnBrk="1" hangingPunct="1">
              <a:lnSpc>
                <a:spcPct val="80000"/>
              </a:lnSpc>
            </a:pPr>
            <a:endParaRPr lang="en-US" sz="2800">
              <a:latin typeface="Arial" charset="0"/>
            </a:endParaRPr>
          </a:p>
        </p:txBody>
      </p:sp>
    </p:spTree>
    <p:extLst>
      <p:ext uri="{BB962C8B-B14F-4D97-AF65-F5344CB8AC3E}">
        <p14:creationId xmlns:p14="http://schemas.microsoft.com/office/powerpoint/2010/main" val="3452298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7408333" cy="3823230"/>
          </a:xfrm>
        </p:spPr>
        <p:txBody>
          <a:bodyPr>
            <a:normAutofit/>
          </a:bodyPr>
          <a:lstStyle/>
          <a:p>
            <a:r>
              <a:rPr lang="en-US" dirty="0" smtClean="0"/>
              <a:t>Chief Dental Complaint</a:t>
            </a:r>
          </a:p>
          <a:p>
            <a:r>
              <a:rPr lang="en-US" dirty="0" smtClean="0"/>
              <a:t>Dental History</a:t>
            </a:r>
          </a:p>
          <a:p>
            <a:r>
              <a:rPr lang="en-US" dirty="0" smtClean="0"/>
              <a:t>Dental Screening Examination</a:t>
            </a:r>
          </a:p>
          <a:p>
            <a:r>
              <a:rPr lang="en-US" dirty="0" smtClean="0"/>
              <a:t>Caries Risks Assessment</a:t>
            </a:r>
          </a:p>
          <a:p>
            <a:r>
              <a:rPr lang="en-US" dirty="0" smtClean="0"/>
              <a:t>Anticipatory Guidance</a:t>
            </a:r>
          </a:p>
          <a:p>
            <a:r>
              <a:rPr lang="en-US" dirty="0" smtClean="0"/>
              <a:t>Dental hygiene Instruction (give away toothbrush and floss) and dietary consult</a:t>
            </a:r>
          </a:p>
          <a:p>
            <a:r>
              <a:rPr lang="en-US" dirty="0" smtClean="0"/>
              <a:t>If needed, topical fluoride application and referral for timely intervention</a:t>
            </a:r>
          </a:p>
          <a:p>
            <a:endParaRPr lang="en-US"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Children’s Oral Health for All Health Care Providers (5 minutes)</a:t>
            </a:r>
            <a:endParaRPr lang="en-US" dirty="0"/>
          </a:p>
        </p:txBody>
      </p:sp>
    </p:spTree>
    <p:extLst>
      <p:ext uri="{BB962C8B-B14F-4D97-AF65-F5344CB8AC3E}">
        <p14:creationId xmlns:p14="http://schemas.microsoft.com/office/powerpoint/2010/main" val="3453842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7408333" cy="3823230"/>
          </a:xfrm>
        </p:spPr>
        <p:txBody>
          <a:bodyPr>
            <a:normAutofit/>
          </a:bodyPr>
          <a:lstStyle/>
          <a:p>
            <a:r>
              <a:rPr lang="en-US" dirty="0" smtClean="0"/>
              <a:t>Chief Dental Complaint </a:t>
            </a:r>
            <a:r>
              <a:rPr lang="en-US" dirty="0" smtClean="0">
                <a:solidFill>
                  <a:srgbClr val="FF0000"/>
                </a:solidFill>
              </a:rPr>
              <a:t>(form)</a:t>
            </a:r>
          </a:p>
          <a:p>
            <a:r>
              <a:rPr lang="en-US" dirty="0" smtClean="0"/>
              <a:t>Dental History </a:t>
            </a:r>
            <a:r>
              <a:rPr lang="en-US" dirty="0" smtClean="0">
                <a:solidFill>
                  <a:srgbClr val="FF0000"/>
                </a:solidFill>
              </a:rPr>
              <a:t>(form)</a:t>
            </a:r>
          </a:p>
          <a:p>
            <a:r>
              <a:rPr lang="en-US" dirty="0" smtClean="0"/>
              <a:t>Caries Risks Assessment </a:t>
            </a:r>
            <a:r>
              <a:rPr lang="en-US" dirty="0" smtClean="0">
                <a:solidFill>
                  <a:srgbClr val="FF0000"/>
                </a:solidFill>
              </a:rPr>
              <a:t>(form)</a:t>
            </a:r>
          </a:p>
          <a:p>
            <a:r>
              <a:rPr lang="en-US" dirty="0" smtClean="0"/>
              <a:t>Dental Screening Examination </a:t>
            </a:r>
            <a:r>
              <a:rPr lang="en-US" dirty="0" smtClean="0">
                <a:solidFill>
                  <a:schemeClr val="accent3"/>
                </a:solidFill>
              </a:rPr>
              <a:t>(trained provider)</a:t>
            </a:r>
          </a:p>
          <a:p>
            <a:r>
              <a:rPr lang="en-US" dirty="0" smtClean="0"/>
              <a:t>Anticipatory Guidance </a:t>
            </a:r>
            <a:r>
              <a:rPr lang="en-US" dirty="0" smtClean="0">
                <a:solidFill>
                  <a:schemeClr val="accent3"/>
                </a:solidFill>
              </a:rPr>
              <a:t>(trained provider)</a:t>
            </a:r>
          </a:p>
          <a:p>
            <a:r>
              <a:rPr lang="en-US" dirty="0" smtClean="0"/>
              <a:t>Dental hygiene Instruction and dietary consult </a:t>
            </a:r>
            <a:r>
              <a:rPr lang="en-US" dirty="0" smtClean="0">
                <a:solidFill>
                  <a:srgbClr val="FF6600"/>
                </a:solidFill>
              </a:rPr>
              <a:t>(assistant or print out instruction)</a:t>
            </a:r>
          </a:p>
          <a:p>
            <a:r>
              <a:rPr lang="en-US" dirty="0" smtClean="0"/>
              <a:t>If needed, topical fluoride application and/or referral for timely intervention </a:t>
            </a:r>
            <a:r>
              <a:rPr lang="en-US" dirty="0" smtClean="0">
                <a:solidFill>
                  <a:schemeClr val="accent3"/>
                </a:solidFill>
              </a:rPr>
              <a:t>(trained provider)</a:t>
            </a:r>
          </a:p>
          <a:p>
            <a:endParaRPr lang="en-US"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Children’s Oral Health for All Health Care Providers (5 minutes)</a:t>
            </a:r>
            <a:endParaRPr lang="en-US" dirty="0"/>
          </a:p>
        </p:txBody>
      </p:sp>
    </p:spTree>
    <p:extLst>
      <p:ext uri="{BB962C8B-B14F-4D97-AF65-F5344CB8AC3E}">
        <p14:creationId xmlns:p14="http://schemas.microsoft.com/office/powerpoint/2010/main" val="2026076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Light source</a:t>
            </a:r>
          </a:p>
          <a:p>
            <a:r>
              <a:rPr lang="en-US" dirty="0" smtClean="0"/>
              <a:t>Tongue blade / dental mouth mirror</a:t>
            </a:r>
          </a:p>
          <a:p>
            <a:r>
              <a:rPr lang="en-US" dirty="0" smtClean="0"/>
              <a:t>Gauze (2x2 or 4x4)</a:t>
            </a:r>
          </a:p>
          <a:p>
            <a:r>
              <a:rPr lang="en-US" dirty="0" smtClean="0"/>
              <a:t>Toothbrush</a:t>
            </a:r>
          </a:p>
          <a:p>
            <a:r>
              <a:rPr lang="en-US" dirty="0" smtClean="0"/>
              <a:t>Topical fluoride varnish </a:t>
            </a:r>
            <a:endParaRPr lang="en-US" dirty="0"/>
          </a:p>
        </p:txBody>
      </p:sp>
      <p:sp>
        <p:nvSpPr>
          <p:cNvPr id="3" name="Title 2"/>
          <p:cNvSpPr>
            <a:spLocks noGrp="1"/>
          </p:cNvSpPr>
          <p:nvPr>
            <p:ph type="title"/>
          </p:nvPr>
        </p:nvSpPr>
        <p:spPr/>
        <p:txBody>
          <a:bodyPr/>
          <a:lstStyle/>
          <a:p>
            <a:r>
              <a:rPr lang="en-US" dirty="0" smtClean="0"/>
              <a:t>Dental Screening Examination</a:t>
            </a:r>
            <a:endParaRPr lang="en-US" dirty="0"/>
          </a:p>
        </p:txBody>
      </p:sp>
    </p:spTree>
    <p:extLst>
      <p:ext uri="{BB962C8B-B14F-4D97-AF65-F5344CB8AC3E}">
        <p14:creationId xmlns:p14="http://schemas.microsoft.com/office/powerpoint/2010/main" val="3525514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404533"/>
            <a:ext cx="7408333" cy="3450696"/>
          </a:xfrm>
        </p:spPr>
        <p:txBody>
          <a:bodyPr/>
          <a:lstStyle/>
          <a:p>
            <a:r>
              <a:rPr lang="en-US" dirty="0" smtClean="0"/>
              <a:t>Knee to knee exam or lap to lap exam</a:t>
            </a:r>
          </a:p>
          <a:p>
            <a:r>
              <a:rPr lang="en-US" dirty="0" smtClean="0"/>
              <a:t>Supine position on examination bed</a:t>
            </a:r>
          </a:p>
          <a:p>
            <a:r>
              <a:rPr lang="en-US" dirty="0" smtClean="0"/>
              <a:t>Sitting on examination bed (with or without assistant)</a:t>
            </a:r>
          </a:p>
          <a:p>
            <a:r>
              <a:rPr lang="en-US" dirty="0" smtClean="0"/>
              <a:t>If needed for fearful patients, standing or sitting on regular chair</a:t>
            </a:r>
          </a:p>
        </p:txBody>
      </p:sp>
      <p:sp>
        <p:nvSpPr>
          <p:cNvPr id="3" name="Title 2"/>
          <p:cNvSpPr>
            <a:spLocks noGrp="1"/>
          </p:cNvSpPr>
          <p:nvPr>
            <p:ph type="title"/>
          </p:nvPr>
        </p:nvSpPr>
        <p:spPr/>
        <p:txBody>
          <a:bodyPr>
            <a:normAutofit fontScale="90000"/>
          </a:bodyPr>
          <a:lstStyle/>
          <a:p>
            <a:r>
              <a:rPr lang="en-US" dirty="0" smtClean="0"/>
              <a:t>Patient’s position for Dental Screening Examination</a:t>
            </a:r>
            <a:endParaRPr lang="en-US" dirty="0"/>
          </a:p>
        </p:txBody>
      </p:sp>
      <p:pic>
        <p:nvPicPr>
          <p:cNvPr id="4" name="Picture 3" descr="IMG_4419-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28049" y="4454306"/>
            <a:ext cx="2399720" cy="2238199"/>
          </a:xfrm>
          <a:prstGeom prst="rect">
            <a:avLst/>
          </a:prstGeom>
        </p:spPr>
      </p:pic>
    </p:spTree>
    <p:extLst>
      <p:ext uri="{BB962C8B-B14F-4D97-AF65-F5344CB8AC3E}">
        <p14:creationId xmlns:p14="http://schemas.microsoft.com/office/powerpoint/2010/main" val="21822973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endParaRPr lang="en-US" smtClean="0">
              <a:ea typeface="+mj-ea"/>
              <a:cs typeface="+mj-cs"/>
            </a:endParaRPr>
          </a:p>
        </p:txBody>
      </p:sp>
      <p:sp>
        <p:nvSpPr>
          <p:cNvPr id="43010" name="Rectangle 3"/>
          <p:cNvSpPr>
            <a:spLocks noGrp="1" noChangeArrowheads="1"/>
          </p:cNvSpPr>
          <p:nvPr>
            <p:ph type="body" idx="1"/>
          </p:nvPr>
        </p:nvSpPr>
        <p:spPr/>
        <p:txBody>
          <a:bodyPr/>
          <a:lstStyle/>
          <a:p>
            <a:pPr eaLnBrk="1" hangingPunct="1">
              <a:buFont typeface="Wingdings" charset="0"/>
              <a:buNone/>
            </a:pPr>
            <a:endParaRPr lang="en-US">
              <a:latin typeface="Arial" charset="0"/>
            </a:endParaRPr>
          </a:p>
        </p:txBody>
      </p:sp>
      <p:pic>
        <p:nvPicPr>
          <p:cNvPr id="43011" name="Picture 4" descr="Knee to Kne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28196" y="931863"/>
            <a:ext cx="6924675"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4069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4"/>
          <p:cNvSpPr>
            <a:spLocks noGrp="1"/>
          </p:cNvSpPr>
          <p:nvPr>
            <p:ph type="dt" sz="quarter" idx="10"/>
          </p:nvPr>
        </p:nvSpPr>
        <p:spPr>
          <a:noFill/>
        </p:spPr>
        <p:txBody>
          <a:bodyPr/>
          <a:lstStyle/>
          <a:p>
            <a:fld id="{E65A5C9C-19AF-8D44-B5D2-C2F93B92D95C}" type="datetime1">
              <a:rPr lang="en-US"/>
              <a:pPr/>
              <a:t>8/30/2016</a:t>
            </a:fld>
            <a:endParaRPr lang="en-US"/>
          </a:p>
        </p:txBody>
      </p:sp>
      <p:sp>
        <p:nvSpPr>
          <p:cNvPr id="3074" name="Rectangle 2"/>
          <p:cNvSpPr>
            <a:spLocks noGrp="1" noChangeArrowheads="1"/>
          </p:cNvSpPr>
          <p:nvPr>
            <p:ph type="title"/>
          </p:nvPr>
        </p:nvSpPr>
        <p:spPr>
          <a:xfrm>
            <a:off x="685800" y="1371600"/>
            <a:ext cx="7772400" cy="1143000"/>
          </a:xfrm>
        </p:spPr>
        <p:txBody>
          <a:bodyPr rtlCol="0" anchor="t">
            <a:normAutofit fontScale="90000"/>
          </a:bodyPr>
          <a:lstStyle/>
          <a:p>
            <a:pPr eaLnBrk="1" hangingPunct="1">
              <a:defRPr/>
            </a:pPr>
            <a:r>
              <a:rPr lang="en-US" sz="3600" b="1" dirty="0">
                <a:solidFill>
                  <a:schemeClr val="tx1"/>
                </a:solidFill>
                <a:ea typeface="+mj-ea"/>
                <a:cs typeface="+mj-cs"/>
              </a:rPr>
              <a:t>Components of the </a:t>
            </a:r>
            <a:r>
              <a:rPr lang="en-US" sz="3600" b="1" dirty="0" smtClean="0">
                <a:solidFill>
                  <a:schemeClr val="tx1"/>
                </a:solidFill>
                <a:ea typeface="+mj-ea"/>
                <a:cs typeface="+mj-cs"/>
              </a:rPr>
              <a:t>Primary (Deciduous) Dentition</a:t>
            </a:r>
            <a:r>
              <a:rPr lang="en-US" sz="3600" b="1" dirty="0">
                <a:solidFill>
                  <a:schemeClr val="tx1"/>
                </a:solidFill>
              </a:rPr>
              <a:t> </a:t>
            </a:r>
            <a:r>
              <a:rPr lang="en-US" sz="3600" b="1" dirty="0" smtClean="0">
                <a:solidFill>
                  <a:schemeClr val="tx1"/>
                </a:solidFill>
                <a:ea typeface="+mj-ea"/>
                <a:cs typeface="+mj-cs"/>
              </a:rPr>
              <a:t>(</a:t>
            </a:r>
            <a:r>
              <a:rPr lang="en-US" sz="3600" b="1" dirty="0">
                <a:solidFill>
                  <a:schemeClr val="tx1"/>
                </a:solidFill>
                <a:ea typeface="+mj-ea"/>
                <a:cs typeface="+mj-cs"/>
              </a:rPr>
              <a:t>20 teeth)</a:t>
            </a:r>
            <a:endParaRPr lang="en-US" dirty="0">
              <a:solidFill>
                <a:schemeClr val="tx1"/>
              </a:solidFill>
              <a:ea typeface="+mj-ea"/>
              <a:cs typeface="+mj-cs"/>
            </a:endParaRPr>
          </a:p>
        </p:txBody>
      </p:sp>
      <p:sp>
        <p:nvSpPr>
          <p:cNvPr id="21508" name="Rectangle 3"/>
          <p:cNvSpPr>
            <a:spLocks noGrp="1" noChangeArrowheads="1"/>
          </p:cNvSpPr>
          <p:nvPr>
            <p:ph type="body" sz="half" idx="1"/>
          </p:nvPr>
        </p:nvSpPr>
        <p:spPr bwMode="auto">
          <a:xfrm>
            <a:off x="973667" y="2895600"/>
            <a:ext cx="5029200" cy="2286000"/>
          </a:xfrm>
          <a:noFill/>
          <a:ln>
            <a:miter lim="800000"/>
            <a:headEnd/>
            <a:tailEnd/>
          </a:ln>
        </p:spPr>
        <p:txBody>
          <a:bodyPr wrap="square" lIns="91440" tIns="45720" rIns="91440" bIns="45720" numCol="1" anchor="t" anchorCtr="0" compatLnSpc="1">
            <a:prstTxWarp prst="textNoShape">
              <a:avLst/>
            </a:prstTxWarp>
          </a:bodyPr>
          <a:lstStyle/>
          <a:p>
            <a:pPr marL="452438" indent="-452438" eaLnBrk="1" hangingPunct="1">
              <a:lnSpc>
                <a:spcPct val="90000"/>
              </a:lnSpc>
              <a:buClr>
                <a:srgbClr val="61FA04"/>
              </a:buClr>
            </a:pPr>
            <a:r>
              <a:rPr lang="en-US" dirty="0">
                <a:solidFill>
                  <a:schemeClr val="tx1"/>
                </a:solidFill>
              </a:rPr>
              <a:t>4 Central Incisors</a:t>
            </a:r>
          </a:p>
          <a:p>
            <a:pPr marL="452438" indent="-452438" eaLnBrk="1" hangingPunct="1">
              <a:lnSpc>
                <a:spcPct val="90000"/>
              </a:lnSpc>
              <a:buClr>
                <a:srgbClr val="61FA04"/>
              </a:buClr>
            </a:pPr>
            <a:r>
              <a:rPr lang="en-US" dirty="0">
                <a:solidFill>
                  <a:schemeClr val="tx1"/>
                </a:solidFill>
              </a:rPr>
              <a:t>4 Lateral Incisors</a:t>
            </a:r>
          </a:p>
          <a:p>
            <a:pPr marL="452438" indent="-452438" eaLnBrk="1" hangingPunct="1">
              <a:lnSpc>
                <a:spcPct val="90000"/>
              </a:lnSpc>
              <a:buClr>
                <a:srgbClr val="61FA04"/>
              </a:buClr>
            </a:pPr>
            <a:r>
              <a:rPr lang="en-US" dirty="0">
                <a:solidFill>
                  <a:schemeClr val="tx1"/>
                </a:solidFill>
              </a:rPr>
              <a:t>4 </a:t>
            </a:r>
            <a:r>
              <a:rPr lang="en-US" dirty="0" err="1">
                <a:solidFill>
                  <a:schemeClr val="tx1"/>
                </a:solidFill>
              </a:rPr>
              <a:t>Cuspids</a:t>
            </a:r>
            <a:r>
              <a:rPr lang="en-US" dirty="0">
                <a:solidFill>
                  <a:schemeClr val="tx1"/>
                </a:solidFill>
              </a:rPr>
              <a:t> (Canines)</a:t>
            </a:r>
          </a:p>
          <a:p>
            <a:pPr marL="452438" indent="-452438" eaLnBrk="1" hangingPunct="1">
              <a:lnSpc>
                <a:spcPct val="90000"/>
              </a:lnSpc>
              <a:buClr>
                <a:srgbClr val="61FA04"/>
              </a:buClr>
            </a:pPr>
            <a:r>
              <a:rPr lang="en-US" dirty="0">
                <a:solidFill>
                  <a:schemeClr val="tx1"/>
                </a:solidFill>
              </a:rPr>
              <a:t>8 Molars</a:t>
            </a:r>
          </a:p>
        </p:txBody>
      </p:sp>
      <p:pic>
        <p:nvPicPr>
          <p:cNvPr id="2" name="Picture 1" descr="tmp18225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76799" y="2514601"/>
            <a:ext cx="3142229" cy="4150246"/>
          </a:xfrm>
          <a:prstGeom prst="rect">
            <a:avLst/>
          </a:prstGeom>
        </p:spPr>
      </p:pic>
    </p:spTree>
    <p:extLst>
      <p:ext uri="{BB962C8B-B14F-4D97-AF65-F5344CB8AC3E}">
        <p14:creationId xmlns:p14="http://schemas.microsoft.com/office/powerpoint/2010/main" val="3715153342"/>
      </p:ext>
    </p:extLst>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506132"/>
            <a:ext cx="7941733" cy="4351868"/>
          </a:xfrm>
        </p:spPr>
        <p:txBody>
          <a:bodyPr>
            <a:noAutofit/>
          </a:bodyPr>
          <a:lstStyle/>
          <a:p>
            <a:pPr marL="0" indent="0" algn="ctr">
              <a:buNone/>
            </a:pPr>
            <a:r>
              <a:rPr lang="en-US" sz="3600" dirty="0" smtClean="0"/>
              <a:t>HRSA Award No:  D85HP28498-01-02</a:t>
            </a:r>
          </a:p>
          <a:p>
            <a:pPr marL="0" indent="0" algn="ctr">
              <a:buNone/>
            </a:pPr>
            <a:endParaRPr lang="en-US" sz="3600" dirty="0" smtClean="0"/>
          </a:p>
          <a:p>
            <a:pPr marL="0" indent="0" algn="ctr">
              <a:buNone/>
            </a:pPr>
            <a:r>
              <a:rPr lang="en-US" sz="3600" dirty="0" smtClean="0"/>
              <a:t>Pre-Doctoral Training in General, Pediatric, Public Health Dentistry, and Dental Hygiene</a:t>
            </a:r>
          </a:p>
        </p:txBody>
      </p:sp>
      <p:sp>
        <p:nvSpPr>
          <p:cNvPr id="3" name="Title 2"/>
          <p:cNvSpPr>
            <a:spLocks noGrp="1"/>
          </p:cNvSpPr>
          <p:nvPr>
            <p:ph type="title"/>
          </p:nvPr>
        </p:nvSpPr>
        <p:spPr/>
        <p:txBody>
          <a:bodyPr/>
          <a:lstStyle/>
          <a:p>
            <a:r>
              <a:rPr lang="en-US" dirty="0" smtClean="0"/>
              <a:t>Acknowledgment</a:t>
            </a:r>
            <a:endParaRPr lang="en-US" dirty="0"/>
          </a:p>
        </p:txBody>
      </p:sp>
    </p:spTree>
    <p:extLst>
      <p:ext uri="{BB962C8B-B14F-4D97-AF65-F5344CB8AC3E}">
        <p14:creationId xmlns:p14="http://schemas.microsoft.com/office/powerpoint/2010/main" val="1607630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4"/>
          <p:cNvSpPr>
            <a:spLocks noGrp="1"/>
          </p:cNvSpPr>
          <p:nvPr>
            <p:ph type="dt" sz="quarter" idx="10"/>
          </p:nvPr>
        </p:nvSpPr>
        <p:spPr>
          <a:noFill/>
        </p:spPr>
        <p:txBody>
          <a:bodyPr/>
          <a:lstStyle/>
          <a:p>
            <a:fld id="{B2B3C2F9-07EF-1541-B71E-8DEA81E9C8DC}" type="datetime1">
              <a:rPr lang="en-US"/>
              <a:pPr/>
              <a:t>8/30/2016</a:t>
            </a:fld>
            <a:endParaRPr lang="en-US"/>
          </a:p>
        </p:txBody>
      </p:sp>
      <p:sp>
        <p:nvSpPr>
          <p:cNvPr id="5122" name="Rectangle 2"/>
          <p:cNvSpPr>
            <a:spLocks noGrp="1" noChangeArrowheads="1"/>
          </p:cNvSpPr>
          <p:nvPr>
            <p:ph type="title"/>
          </p:nvPr>
        </p:nvSpPr>
        <p:spPr>
          <a:xfrm>
            <a:off x="474134" y="1371600"/>
            <a:ext cx="7620000" cy="1143000"/>
          </a:xfrm>
        </p:spPr>
        <p:txBody>
          <a:bodyPr rtlCol="0" anchor="t">
            <a:normAutofit fontScale="90000"/>
          </a:bodyPr>
          <a:lstStyle/>
          <a:p>
            <a:pPr eaLnBrk="1" hangingPunct="1">
              <a:defRPr/>
            </a:pPr>
            <a:r>
              <a:rPr lang="en-US" sz="3600" b="1" dirty="0">
                <a:solidFill>
                  <a:schemeClr val="tx1"/>
                </a:solidFill>
                <a:ea typeface="+mj-ea"/>
                <a:cs typeface="+mj-cs"/>
              </a:rPr>
              <a:t>Components of the Permanent </a:t>
            </a:r>
            <a:r>
              <a:rPr lang="en-US" sz="3600" b="1" dirty="0" smtClean="0">
                <a:solidFill>
                  <a:schemeClr val="tx1"/>
                </a:solidFill>
                <a:ea typeface="+mj-ea"/>
                <a:cs typeface="+mj-cs"/>
              </a:rPr>
              <a:t>(</a:t>
            </a:r>
            <a:r>
              <a:rPr lang="en-US" sz="3600" b="1" dirty="0" err="1" smtClean="0">
                <a:solidFill>
                  <a:schemeClr val="tx1"/>
                </a:solidFill>
                <a:ea typeface="+mj-ea"/>
                <a:cs typeface="+mj-cs"/>
              </a:rPr>
              <a:t>Succedaneous</a:t>
            </a:r>
            <a:r>
              <a:rPr lang="en-US" sz="3600" b="1" dirty="0" smtClean="0">
                <a:solidFill>
                  <a:schemeClr val="tx1"/>
                </a:solidFill>
                <a:ea typeface="+mj-ea"/>
                <a:cs typeface="+mj-cs"/>
              </a:rPr>
              <a:t>) Dentition</a:t>
            </a:r>
            <a:r>
              <a:rPr lang="en-US" sz="3600" b="1" dirty="0">
                <a:solidFill>
                  <a:schemeClr val="tx1"/>
                </a:solidFill>
              </a:rPr>
              <a:t> </a:t>
            </a:r>
            <a:r>
              <a:rPr lang="en-US" sz="3600" b="1" dirty="0" smtClean="0">
                <a:solidFill>
                  <a:schemeClr val="tx1"/>
                </a:solidFill>
                <a:ea typeface="+mj-ea"/>
                <a:cs typeface="+mj-cs"/>
              </a:rPr>
              <a:t>(</a:t>
            </a:r>
            <a:r>
              <a:rPr lang="en-US" sz="3600" b="1" dirty="0">
                <a:solidFill>
                  <a:schemeClr val="tx1"/>
                </a:solidFill>
                <a:ea typeface="+mj-ea"/>
                <a:cs typeface="+mj-cs"/>
              </a:rPr>
              <a:t>32 teeth)</a:t>
            </a:r>
            <a:endParaRPr lang="en-US" dirty="0">
              <a:solidFill>
                <a:schemeClr val="tx1"/>
              </a:solidFill>
              <a:ea typeface="+mj-ea"/>
              <a:cs typeface="+mj-cs"/>
            </a:endParaRPr>
          </a:p>
        </p:txBody>
      </p:sp>
      <p:sp>
        <p:nvSpPr>
          <p:cNvPr id="23556" name="Rectangle 3"/>
          <p:cNvSpPr>
            <a:spLocks noGrp="1" noChangeArrowheads="1"/>
          </p:cNvSpPr>
          <p:nvPr>
            <p:ph type="body" sz="half" idx="1"/>
          </p:nvPr>
        </p:nvSpPr>
        <p:spPr bwMode="auto">
          <a:xfrm>
            <a:off x="922338" y="2705100"/>
            <a:ext cx="5165725" cy="3352800"/>
          </a:xfrm>
          <a:noFill/>
          <a:ln>
            <a:miter lim="800000"/>
            <a:headEnd/>
            <a:tailEnd/>
          </a:ln>
        </p:spPr>
        <p:txBody>
          <a:bodyPr wrap="square" lIns="91440" tIns="45720" rIns="91440" bIns="45720" numCol="1" anchor="t" anchorCtr="0" compatLnSpc="1">
            <a:prstTxWarp prst="textNoShape">
              <a:avLst/>
            </a:prstTxWarp>
          </a:bodyPr>
          <a:lstStyle/>
          <a:p>
            <a:pPr marL="452438" indent="-452438" eaLnBrk="1" hangingPunct="1">
              <a:buClr>
                <a:srgbClr val="61FA04"/>
              </a:buClr>
              <a:tabLst>
                <a:tab pos="569913" algn="l"/>
              </a:tabLst>
            </a:pPr>
            <a:r>
              <a:rPr lang="en-US" dirty="0">
                <a:solidFill>
                  <a:schemeClr val="tx1"/>
                </a:solidFill>
              </a:rPr>
              <a:t>	4 Central Incisors</a:t>
            </a:r>
          </a:p>
          <a:p>
            <a:pPr marL="452438" indent="-452438" eaLnBrk="1" hangingPunct="1">
              <a:buClr>
                <a:srgbClr val="61FA04"/>
              </a:buClr>
              <a:tabLst>
                <a:tab pos="569913" algn="l"/>
              </a:tabLst>
            </a:pPr>
            <a:r>
              <a:rPr lang="en-US" dirty="0">
                <a:solidFill>
                  <a:schemeClr val="tx1"/>
                </a:solidFill>
              </a:rPr>
              <a:t>	4 Lateral Incisors</a:t>
            </a:r>
          </a:p>
          <a:p>
            <a:pPr marL="452438" indent="-452438" eaLnBrk="1" hangingPunct="1">
              <a:buClr>
                <a:srgbClr val="61FA04"/>
              </a:buClr>
              <a:tabLst>
                <a:tab pos="569913" algn="l"/>
              </a:tabLst>
            </a:pPr>
            <a:r>
              <a:rPr lang="en-US" dirty="0">
                <a:solidFill>
                  <a:schemeClr val="tx1"/>
                </a:solidFill>
              </a:rPr>
              <a:t>	4 </a:t>
            </a:r>
            <a:r>
              <a:rPr lang="en-US" dirty="0" err="1">
                <a:solidFill>
                  <a:schemeClr val="tx1"/>
                </a:solidFill>
              </a:rPr>
              <a:t>Cuspids</a:t>
            </a:r>
            <a:r>
              <a:rPr lang="en-US" dirty="0">
                <a:solidFill>
                  <a:schemeClr val="tx1"/>
                </a:solidFill>
              </a:rPr>
              <a:t> (Canines)</a:t>
            </a:r>
          </a:p>
          <a:p>
            <a:pPr marL="452438" indent="-452438" eaLnBrk="1" hangingPunct="1">
              <a:buClr>
                <a:srgbClr val="61FA04"/>
              </a:buClr>
              <a:tabLst>
                <a:tab pos="569913" algn="l"/>
              </a:tabLst>
            </a:pPr>
            <a:r>
              <a:rPr lang="en-US" dirty="0">
                <a:solidFill>
                  <a:schemeClr val="tx1"/>
                </a:solidFill>
              </a:rPr>
              <a:t>	8 Bicuspids (Premolars)</a:t>
            </a:r>
          </a:p>
          <a:p>
            <a:pPr marL="452438" indent="-452438" eaLnBrk="1" hangingPunct="1">
              <a:buClr>
                <a:srgbClr val="61FA04"/>
              </a:buClr>
              <a:tabLst>
                <a:tab pos="569913" algn="l"/>
              </a:tabLst>
            </a:pPr>
            <a:r>
              <a:rPr lang="en-US" dirty="0">
                <a:solidFill>
                  <a:schemeClr val="tx1"/>
                </a:solidFill>
              </a:rPr>
              <a:t>12 Molars </a:t>
            </a:r>
          </a:p>
        </p:txBody>
      </p:sp>
      <p:pic>
        <p:nvPicPr>
          <p:cNvPr id="2" name="Picture 1" descr="permanent-dentitio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700" y="2743200"/>
            <a:ext cx="2921000" cy="3314700"/>
          </a:xfrm>
          <a:prstGeom prst="rect">
            <a:avLst/>
          </a:prstGeom>
        </p:spPr>
      </p:pic>
    </p:spTree>
    <p:extLst>
      <p:ext uri="{BB962C8B-B14F-4D97-AF65-F5344CB8AC3E}">
        <p14:creationId xmlns:p14="http://schemas.microsoft.com/office/powerpoint/2010/main" val="2672650306"/>
      </p:ext>
    </p:extLst>
  </p:cSld>
  <p:clrMapOvr>
    <a:masterClrMapping/>
  </p:clrMapOvr>
  <p:transition spd="slow">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2"/>
          <p:cNvSpPr>
            <a:spLocks noGrp="1"/>
          </p:cNvSpPr>
          <p:nvPr>
            <p:ph type="dt" sz="quarter" idx="10"/>
          </p:nvPr>
        </p:nvSpPr>
        <p:spPr>
          <a:noFill/>
        </p:spPr>
        <p:txBody>
          <a:bodyPr/>
          <a:lstStyle/>
          <a:p>
            <a:fld id="{ED164E7D-D594-AA4D-911A-09EEEE89F517}" type="datetime1">
              <a:rPr lang="en-US"/>
              <a:pPr/>
              <a:t>8/30/2016</a:t>
            </a:fld>
            <a:endParaRPr lang="en-US"/>
          </a:p>
        </p:txBody>
      </p:sp>
      <p:sp>
        <p:nvSpPr>
          <p:cNvPr id="27651" name="Rectangle 2"/>
          <p:cNvSpPr>
            <a:spLocks noGrp="1" noChangeArrowheads="1"/>
          </p:cNvSpPr>
          <p:nvPr>
            <p:ph type="title"/>
          </p:nvPr>
        </p:nvSpPr>
        <p:spPr>
          <a:xfrm>
            <a:off x="762000" y="1600200"/>
            <a:ext cx="7620000" cy="2438400"/>
          </a:xfrm>
          <a:noFill/>
        </p:spPr>
        <p:txBody>
          <a:bodyPr anchor="t"/>
          <a:lstStyle/>
          <a:p>
            <a:pPr algn="l" eaLnBrk="1" hangingPunct="1">
              <a:tabLst>
                <a:tab pos="3663950" algn="l"/>
                <a:tab pos="4233863" algn="l"/>
              </a:tabLst>
            </a:pPr>
            <a:r>
              <a:rPr lang="en-US" sz="3000" dirty="0">
                <a:solidFill>
                  <a:schemeClr val="tx1"/>
                </a:solidFill>
              </a:rPr>
              <a:t>Primary dentition	– 	6 months to 6 years</a:t>
            </a:r>
            <a:br>
              <a:rPr lang="en-US" sz="3000" dirty="0">
                <a:solidFill>
                  <a:schemeClr val="tx1"/>
                </a:solidFill>
              </a:rPr>
            </a:br>
            <a:r>
              <a:rPr lang="en-US" sz="3000" dirty="0">
                <a:solidFill>
                  <a:schemeClr val="tx1"/>
                </a:solidFill>
              </a:rPr>
              <a:t/>
            </a:r>
            <a:br>
              <a:rPr lang="en-US" sz="3000" dirty="0">
                <a:solidFill>
                  <a:schemeClr val="tx1"/>
                </a:solidFill>
              </a:rPr>
            </a:br>
            <a:r>
              <a:rPr lang="en-US" sz="3000" dirty="0">
                <a:solidFill>
                  <a:schemeClr val="tx1"/>
                </a:solidFill>
              </a:rPr>
              <a:t>Mixed dentition	–	6 years to 11 years</a:t>
            </a:r>
            <a:br>
              <a:rPr lang="en-US" sz="3000" dirty="0">
                <a:solidFill>
                  <a:schemeClr val="tx1"/>
                </a:solidFill>
              </a:rPr>
            </a:br>
            <a:r>
              <a:rPr lang="en-US" sz="3000" dirty="0">
                <a:solidFill>
                  <a:schemeClr val="tx1"/>
                </a:solidFill>
              </a:rPr>
              <a:t/>
            </a:r>
            <a:br>
              <a:rPr lang="en-US" sz="3000" dirty="0">
                <a:solidFill>
                  <a:schemeClr val="tx1"/>
                </a:solidFill>
              </a:rPr>
            </a:br>
            <a:r>
              <a:rPr lang="en-US" sz="3000" dirty="0">
                <a:solidFill>
                  <a:schemeClr val="tx1"/>
                </a:solidFill>
              </a:rPr>
              <a:t>Permanent dentition	–	11.5 years onwards</a:t>
            </a:r>
          </a:p>
        </p:txBody>
      </p:sp>
      <p:pic>
        <p:nvPicPr>
          <p:cNvPr id="27652" name="Picture 7"/>
          <p:cNvPicPr>
            <a:picLocks noChangeAspect="1" noChangeArrowheads="1"/>
          </p:cNvPicPr>
          <p:nvPr/>
        </p:nvPicPr>
        <p:blipFill>
          <a:blip r:embed="rId3"/>
          <a:srcRect/>
          <a:stretch>
            <a:fillRect/>
          </a:stretch>
        </p:blipFill>
        <p:spPr bwMode="auto">
          <a:xfrm>
            <a:off x="3046413" y="4156075"/>
            <a:ext cx="3048000" cy="2081213"/>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1768049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defRPr/>
            </a:pPr>
            <a:r>
              <a:rPr lang="en-US">
                <a:latin typeface="Times New Roman" charset="0"/>
                <a:cs typeface="+mj-cs"/>
              </a:rPr>
              <a:t>Tooth Eruption</a:t>
            </a:r>
          </a:p>
        </p:txBody>
      </p:sp>
      <p:sp>
        <p:nvSpPr>
          <p:cNvPr id="54274" name="Rectangle 3"/>
          <p:cNvSpPr>
            <a:spLocks noGrp="1" noChangeArrowheads="1"/>
          </p:cNvSpPr>
          <p:nvPr>
            <p:ph type="body" idx="1"/>
          </p:nvPr>
        </p:nvSpPr>
        <p:spPr/>
        <p:txBody>
          <a:bodyPr/>
          <a:lstStyle/>
          <a:p>
            <a:pPr eaLnBrk="1" hangingPunct="1"/>
            <a:r>
              <a:rPr lang="en-US" dirty="0">
                <a:latin typeface="Arial" charset="0"/>
              </a:rPr>
              <a:t>6 months – First primary </a:t>
            </a:r>
            <a:r>
              <a:rPr lang="en-US" dirty="0" smtClean="0">
                <a:latin typeface="Arial" charset="0"/>
              </a:rPr>
              <a:t>tooth </a:t>
            </a:r>
            <a:endParaRPr lang="en-US" dirty="0">
              <a:latin typeface="Arial" charset="0"/>
            </a:endParaRPr>
          </a:p>
          <a:p>
            <a:pPr eaLnBrk="1" hangingPunct="1"/>
            <a:r>
              <a:rPr lang="en-US" dirty="0">
                <a:latin typeface="Arial" charset="0"/>
              </a:rPr>
              <a:t>3 years – Complete primary tooth eruption</a:t>
            </a:r>
          </a:p>
          <a:p>
            <a:pPr eaLnBrk="1" hangingPunct="1"/>
            <a:r>
              <a:rPr lang="en-US" dirty="0">
                <a:latin typeface="Arial" charset="0"/>
              </a:rPr>
              <a:t>6 years – Permanent lower incisors and permanent first molars</a:t>
            </a:r>
          </a:p>
          <a:p>
            <a:pPr eaLnBrk="1" hangingPunct="1"/>
            <a:r>
              <a:rPr lang="en-US" dirty="0">
                <a:latin typeface="Arial" charset="0"/>
              </a:rPr>
              <a:t>6-12 years – Mixed dentition</a:t>
            </a:r>
          </a:p>
          <a:p>
            <a:pPr eaLnBrk="1" hangingPunct="1"/>
            <a:r>
              <a:rPr lang="en-US" dirty="0">
                <a:latin typeface="Arial" charset="0"/>
              </a:rPr>
              <a:t>12 years – Permanent second molars</a:t>
            </a:r>
          </a:p>
        </p:txBody>
      </p:sp>
    </p:spTree>
    <p:extLst>
      <p:ext uri="{BB962C8B-B14F-4D97-AF65-F5344CB8AC3E}">
        <p14:creationId xmlns:p14="http://schemas.microsoft.com/office/powerpoint/2010/main" val="21602875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fld id="{870F70BF-E600-8F4C-95D4-AE955ADD006C}" type="datetime1">
              <a:rPr lang="en-US"/>
              <a:pPr/>
              <a:t>8/30/2016</a:t>
            </a:fld>
            <a:endParaRPr lang="en-US" dirty="0"/>
          </a:p>
        </p:txBody>
      </p:sp>
      <p:sp>
        <p:nvSpPr>
          <p:cNvPr id="29699" name="Rectangle 1026"/>
          <p:cNvSpPr>
            <a:spLocks noGrp="1" noChangeArrowheads="1"/>
          </p:cNvSpPr>
          <p:nvPr>
            <p:ph type="ctrTitle"/>
          </p:nvPr>
        </p:nvSpPr>
        <p:spPr>
          <a:xfrm>
            <a:off x="685800" y="990600"/>
            <a:ext cx="7772400" cy="1143000"/>
          </a:xfrm>
          <a:noFill/>
        </p:spPr>
        <p:txBody>
          <a:bodyPr anchor="t">
            <a:normAutofit/>
          </a:bodyPr>
          <a:lstStyle/>
          <a:p>
            <a:pPr eaLnBrk="1" hangingPunct="1"/>
            <a:r>
              <a:rPr lang="en-US" sz="4800" dirty="0">
                <a:solidFill>
                  <a:srgbClr val="FF0000"/>
                </a:solidFill>
              </a:rPr>
              <a:t>Essential to remember</a:t>
            </a:r>
          </a:p>
        </p:txBody>
      </p:sp>
      <p:sp>
        <p:nvSpPr>
          <p:cNvPr id="29700" name="Rectangle 1027"/>
          <p:cNvSpPr>
            <a:spLocks noGrp="1" noChangeArrowheads="1"/>
          </p:cNvSpPr>
          <p:nvPr>
            <p:ph type="subTitle" idx="1"/>
          </p:nvPr>
        </p:nvSpPr>
        <p:spPr bwMode="auto">
          <a:xfrm>
            <a:off x="742950" y="2133600"/>
            <a:ext cx="7658100" cy="3124200"/>
          </a:xfrm>
          <a:noFill/>
          <a:ln>
            <a:miter lim="800000"/>
            <a:headEnd/>
            <a:tailEnd/>
          </a:ln>
        </p:spPr>
        <p:txBody>
          <a:bodyPr wrap="square" lIns="91440" tIns="45720" rIns="91440" bIns="45720" numCol="1" anchor="t" anchorCtr="0" compatLnSpc="1">
            <a:prstTxWarp prst="textNoShape">
              <a:avLst/>
            </a:prstTxWarp>
            <a:noAutofit/>
          </a:bodyPr>
          <a:lstStyle/>
          <a:p>
            <a:pPr algn="l" eaLnBrk="1" hangingPunct="1"/>
            <a:r>
              <a:rPr lang="en-US" sz="3600" dirty="0">
                <a:solidFill>
                  <a:schemeClr val="tx1"/>
                </a:solidFill>
              </a:rPr>
              <a:t>All dates are merely approximate guidelines.</a:t>
            </a:r>
          </a:p>
          <a:p>
            <a:pPr algn="l" eaLnBrk="1" hangingPunct="1"/>
            <a:r>
              <a:rPr lang="en-US" sz="3600" dirty="0">
                <a:solidFill>
                  <a:schemeClr val="tx1"/>
                </a:solidFill>
              </a:rPr>
              <a:t>There is a wide variation of normal in either direction.</a:t>
            </a:r>
          </a:p>
          <a:p>
            <a:pPr algn="l" eaLnBrk="1" hangingPunct="1"/>
            <a:r>
              <a:rPr lang="en-US" sz="3600" dirty="0">
                <a:solidFill>
                  <a:schemeClr val="tx1"/>
                </a:solidFill>
              </a:rPr>
              <a:t>So, always be ready to reassure the worried   parent as to why his/her child’s teeth are late!</a:t>
            </a:r>
          </a:p>
        </p:txBody>
      </p:sp>
    </p:spTree>
    <p:extLst>
      <p:ext uri="{BB962C8B-B14F-4D97-AF65-F5344CB8AC3E}">
        <p14:creationId xmlns:p14="http://schemas.microsoft.com/office/powerpoint/2010/main" val="835582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defRPr/>
            </a:pPr>
            <a:r>
              <a:rPr lang="en-US">
                <a:latin typeface="Times New Roman" charset="0"/>
                <a:cs typeface="+mj-cs"/>
              </a:rPr>
              <a:t>Eruption Sequences</a:t>
            </a:r>
          </a:p>
        </p:txBody>
      </p:sp>
      <p:sp>
        <p:nvSpPr>
          <p:cNvPr id="55298" name="Rectangle 3"/>
          <p:cNvSpPr>
            <a:spLocks noGrp="1" noChangeArrowheads="1"/>
          </p:cNvSpPr>
          <p:nvPr>
            <p:ph type="body" idx="1"/>
          </p:nvPr>
        </p:nvSpPr>
        <p:spPr/>
        <p:txBody>
          <a:bodyPr>
            <a:normAutofit lnSpcReduction="10000"/>
          </a:bodyPr>
          <a:lstStyle/>
          <a:p>
            <a:pPr eaLnBrk="1" hangingPunct="1">
              <a:lnSpc>
                <a:spcPct val="80000"/>
              </a:lnSpc>
            </a:pPr>
            <a:r>
              <a:rPr lang="en-US" sz="2800">
                <a:latin typeface="Arial" charset="0"/>
              </a:rPr>
              <a:t>Primary Dentition – Max. and Mand.</a:t>
            </a:r>
          </a:p>
          <a:p>
            <a:pPr lvl="1" eaLnBrk="1" hangingPunct="1">
              <a:lnSpc>
                <a:spcPct val="80000"/>
              </a:lnSpc>
            </a:pPr>
            <a:r>
              <a:rPr lang="en-US" sz="2400">
                <a:latin typeface="Arial" charset="0"/>
              </a:rPr>
              <a:t>Central incisor, lateral incisor, first molar, canine, second molar</a:t>
            </a:r>
          </a:p>
          <a:p>
            <a:pPr eaLnBrk="1" hangingPunct="1">
              <a:lnSpc>
                <a:spcPct val="80000"/>
              </a:lnSpc>
            </a:pPr>
            <a:r>
              <a:rPr lang="en-US" sz="2800">
                <a:latin typeface="Arial" charset="0"/>
              </a:rPr>
              <a:t>Permanent Dentition – Max.</a:t>
            </a:r>
          </a:p>
          <a:p>
            <a:pPr lvl="1" eaLnBrk="1" hangingPunct="1">
              <a:lnSpc>
                <a:spcPct val="80000"/>
              </a:lnSpc>
            </a:pPr>
            <a:r>
              <a:rPr lang="en-US" sz="2400">
                <a:latin typeface="Arial" charset="0"/>
              </a:rPr>
              <a:t>First molar, central incisor, lateral incisor, first premolar, second premolar, canine, second molar, third molar</a:t>
            </a:r>
          </a:p>
          <a:p>
            <a:pPr eaLnBrk="1" hangingPunct="1">
              <a:lnSpc>
                <a:spcPct val="80000"/>
              </a:lnSpc>
            </a:pPr>
            <a:r>
              <a:rPr lang="en-US" sz="2800">
                <a:latin typeface="Arial" charset="0"/>
              </a:rPr>
              <a:t>Permanent Dentition – Mand.</a:t>
            </a:r>
          </a:p>
          <a:p>
            <a:pPr lvl="1" eaLnBrk="1" hangingPunct="1">
              <a:lnSpc>
                <a:spcPct val="80000"/>
              </a:lnSpc>
            </a:pPr>
            <a:r>
              <a:rPr lang="en-US" sz="2400">
                <a:latin typeface="Arial" charset="0"/>
              </a:rPr>
              <a:t>First molar, central incisor, lateral incisor, canine, first premolar, second premolar, second molar, third molar</a:t>
            </a:r>
          </a:p>
        </p:txBody>
      </p:sp>
    </p:spTree>
    <p:extLst>
      <p:ext uri="{BB962C8B-B14F-4D97-AF65-F5344CB8AC3E}">
        <p14:creationId xmlns:p14="http://schemas.microsoft.com/office/powerpoint/2010/main" val="3116217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sz="quarter"/>
          </p:nvPr>
        </p:nvSpPr>
        <p:spPr>
          <a:xfrm>
            <a:off x="685800" y="606425"/>
            <a:ext cx="7772400" cy="1096963"/>
          </a:xfrm>
        </p:spPr>
        <p:txBody>
          <a:bodyPr/>
          <a:lstStyle/>
          <a:p>
            <a:pPr eaLnBrk="1" hangingPunct="1">
              <a:defRPr/>
            </a:pPr>
            <a:endParaRPr lang="en-US" smtClean="0">
              <a:ea typeface="+mj-ea"/>
              <a:cs typeface="+mj-cs"/>
            </a:endParaRPr>
          </a:p>
        </p:txBody>
      </p:sp>
      <p:pic>
        <p:nvPicPr>
          <p:cNvPr id="48130" name="Picture 3"/>
          <p:cNvPicPr>
            <a:picLocks noGrp="1" noChangeAspect="1" noChangeArrowheads="1"/>
          </p:cNvPicPr>
          <p:nvPr>
            <p:ph sz="quarter" idx="1"/>
          </p:nvPr>
        </p:nvPicPr>
        <p:blipFill>
          <a:blip r:embed="rId2" cstate="email">
            <a:extLst>
              <a:ext uri="{28A0092B-C50C-407E-A947-70E740481C1C}">
                <a14:useLocalDpi xmlns:a14="http://schemas.microsoft.com/office/drawing/2010/main" val="0"/>
              </a:ext>
            </a:extLst>
          </a:blip>
          <a:srcRect l="3201" t="8775" r="3409" b="3473"/>
          <a:stretch>
            <a:fillRect/>
          </a:stretch>
        </p:blipFill>
        <p:spPr>
          <a:xfrm>
            <a:off x="2925763" y="1235075"/>
            <a:ext cx="3565525" cy="2286000"/>
          </a:xfrm>
        </p:spPr>
      </p:pic>
      <p:pic>
        <p:nvPicPr>
          <p:cNvPr id="48131" name="Picture 4"/>
          <p:cNvPicPr>
            <a:picLocks noGrp="1" noChangeAspect="1" noChangeArrowheads="1"/>
          </p:cNvPicPr>
          <p:nvPr>
            <p:ph sz="quarter" idx="4"/>
          </p:nvPr>
        </p:nvPicPr>
        <p:blipFill>
          <a:blip r:embed="rId3" cstate="email">
            <a:extLst>
              <a:ext uri="{28A0092B-C50C-407E-A947-70E740481C1C}">
                <a14:useLocalDpi xmlns:a14="http://schemas.microsoft.com/office/drawing/2010/main" val="0"/>
              </a:ext>
            </a:extLst>
          </a:blip>
          <a:srcRect l="3209" t="7631" r="5583" b="4457"/>
          <a:stretch>
            <a:fillRect/>
          </a:stretch>
        </p:blipFill>
        <p:spPr>
          <a:xfrm>
            <a:off x="5262563" y="3808413"/>
            <a:ext cx="3108325" cy="1909762"/>
          </a:xfrm>
          <a:noFill/>
        </p:spPr>
      </p:pic>
      <p:pic>
        <p:nvPicPr>
          <p:cNvPr id="48132" name="Picture 5" descr="Image4v2"/>
          <p:cNvPicPr>
            <a:picLocks noChangeAspect="1" noChangeArrowheads="1"/>
          </p:cNvPicPr>
          <p:nvPr/>
        </p:nvPicPr>
        <p:blipFill>
          <a:blip r:embed="rId4" cstate="email">
            <a:extLst>
              <a:ext uri="{28A0092B-C50C-407E-A947-70E740481C1C}">
                <a14:useLocalDpi xmlns:a14="http://schemas.microsoft.com/office/drawing/2010/main" val="0"/>
              </a:ext>
            </a:extLst>
          </a:blip>
          <a:srcRect l="5426" t="7957" r="4601" b="7703"/>
          <a:stretch>
            <a:fillRect/>
          </a:stretch>
        </p:blipFill>
        <p:spPr bwMode="auto">
          <a:xfrm>
            <a:off x="549275" y="3611563"/>
            <a:ext cx="329088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78740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sz="quarter"/>
          </p:nvPr>
        </p:nvSpPr>
        <p:spPr/>
        <p:txBody>
          <a:bodyPr/>
          <a:lstStyle/>
          <a:p>
            <a:pPr eaLnBrk="1" hangingPunct="1">
              <a:defRPr/>
            </a:pPr>
            <a:endParaRPr lang="en-US" smtClean="0">
              <a:ea typeface="+mj-ea"/>
              <a:cs typeface="+mj-cs"/>
            </a:endParaRPr>
          </a:p>
        </p:txBody>
      </p:sp>
      <p:pic>
        <p:nvPicPr>
          <p:cNvPr id="56322" name="Picture 7"/>
          <p:cNvPicPr>
            <a:picLocks noGrp="1" noChangeAspect="1" noChangeArrowheads="1"/>
          </p:cNvPicPr>
          <p:nvPr>
            <p:ph sz="quarter" idx="1"/>
          </p:nvPr>
        </p:nvPicPr>
        <p:blipFill>
          <a:blip r:embed="rId2" cstate="email">
            <a:extLst>
              <a:ext uri="{28A0092B-C50C-407E-A947-70E740481C1C}">
                <a14:useLocalDpi xmlns:a14="http://schemas.microsoft.com/office/drawing/2010/main" val="0"/>
              </a:ext>
            </a:extLst>
          </a:blip>
          <a:srcRect/>
          <a:stretch>
            <a:fillRect/>
          </a:stretch>
        </p:blipFill>
        <p:spPr>
          <a:xfrm>
            <a:off x="304800" y="2133600"/>
            <a:ext cx="4576763" cy="3122613"/>
          </a:xfrm>
        </p:spPr>
      </p:pic>
      <p:pic>
        <p:nvPicPr>
          <p:cNvPr id="56323" name="Picture 8"/>
          <p:cNvPicPr>
            <a:picLocks noGrp="1" noChangeAspect="1" noChangeArrowheads="1"/>
          </p:cNvPicPr>
          <p:nvPr>
            <p:ph sz="quarter" idx="2"/>
          </p:nvPr>
        </p:nvPicPr>
        <p:blipFill>
          <a:blip r:embed="rId3" cstate="email">
            <a:extLst>
              <a:ext uri="{28A0092B-C50C-407E-A947-70E740481C1C}">
                <a14:useLocalDpi xmlns:a14="http://schemas.microsoft.com/office/drawing/2010/main" val="0"/>
              </a:ext>
            </a:extLst>
          </a:blip>
          <a:srcRect/>
          <a:stretch>
            <a:fillRect/>
          </a:stretch>
        </p:blipFill>
        <p:spPr>
          <a:xfrm>
            <a:off x="4800600" y="2133600"/>
            <a:ext cx="4343400" cy="3124200"/>
          </a:xfrm>
        </p:spPr>
      </p:pic>
    </p:spTree>
    <p:extLst>
      <p:ext uri="{BB962C8B-B14F-4D97-AF65-F5344CB8AC3E}">
        <p14:creationId xmlns:p14="http://schemas.microsoft.com/office/powerpoint/2010/main" val="17950403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14400" y="609600"/>
            <a:ext cx="7696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68259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Case Review – Treatment Plan</a:t>
            </a:r>
            <a:endParaRPr lang="en-US" dirty="0"/>
          </a:p>
        </p:txBody>
      </p:sp>
      <p:sp>
        <p:nvSpPr>
          <p:cNvPr id="62466" name="Text Placeholder 2"/>
          <p:cNvSpPr>
            <a:spLocks noGrp="1"/>
          </p:cNvSpPr>
          <p:nvPr>
            <p:ph type="body" sz="half" idx="1"/>
          </p:nvPr>
        </p:nvSpPr>
        <p:spPr/>
        <p:txBody>
          <a:bodyPr/>
          <a:lstStyle/>
          <a:p>
            <a:endParaRPr lang="en-US">
              <a:latin typeface="Arial" charset="0"/>
            </a:endParaRPr>
          </a:p>
        </p:txBody>
      </p:sp>
      <p:pic>
        <p:nvPicPr>
          <p:cNvPr id="62467" name="Content Placeholder 4" descr="Missing Permanent Tooth 1-1 copy.jp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l="16724" r="16724"/>
          <a:stretch>
            <a:fillRect/>
          </a:stretch>
        </p:blipFill>
        <p:spPr>
          <a:xfrm>
            <a:off x="685800" y="1981200"/>
            <a:ext cx="3810000" cy="4114800"/>
          </a:xfrm>
        </p:spPr>
      </p:pic>
      <p:pic>
        <p:nvPicPr>
          <p:cNvPr id="62468" name="Picture 5" descr="Missing Permanent Tooth 2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81200"/>
            <a:ext cx="4267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8473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63490" name="Text Placeholder 2"/>
          <p:cNvSpPr>
            <a:spLocks noGrp="1"/>
          </p:cNvSpPr>
          <p:nvPr>
            <p:ph type="body" sz="half" idx="1"/>
          </p:nvPr>
        </p:nvSpPr>
        <p:spPr/>
        <p:txBody>
          <a:bodyPr/>
          <a:lstStyle/>
          <a:p>
            <a:endParaRPr lang="en-US">
              <a:latin typeface="Arial" charset="0"/>
            </a:endParaRPr>
          </a:p>
        </p:txBody>
      </p:sp>
      <p:pic>
        <p:nvPicPr>
          <p:cNvPr id="63491" name="Content Placeholder 4" descr="Missing Permanent Tooth 3 copy.jp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l="16724" r="16724"/>
          <a:stretch>
            <a:fillRect/>
          </a:stretch>
        </p:blipFill>
        <p:spPr>
          <a:xfrm>
            <a:off x="2167467" y="1337733"/>
            <a:ext cx="5029200" cy="4572000"/>
          </a:xfrm>
        </p:spPr>
      </p:pic>
    </p:spTree>
    <p:extLst>
      <p:ext uri="{BB962C8B-B14F-4D97-AF65-F5344CB8AC3E}">
        <p14:creationId xmlns:p14="http://schemas.microsoft.com/office/powerpoint/2010/main" val="2596861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6"/>
            <a:ext cx="7408333" cy="4182534"/>
          </a:xfrm>
        </p:spPr>
        <p:txBody>
          <a:bodyPr>
            <a:normAutofit/>
          </a:bodyPr>
          <a:lstStyle/>
          <a:p>
            <a:r>
              <a:rPr lang="en-US" dirty="0" smtClean="0"/>
              <a:t>Increase workforce in the underserved communities</a:t>
            </a:r>
          </a:p>
          <a:p>
            <a:pPr lvl="1"/>
            <a:r>
              <a:rPr lang="en-US" dirty="0" smtClean="0"/>
              <a:t>Primary care providers in medicine, nursing, and dentistry</a:t>
            </a:r>
          </a:p>
          <a:p>
            <a:pPr lvl="1"/>
            <a:r>
              <a:rPr lang="en-US" dirty="0" smtClean="0"/>
              <a:t>Dental hygienists</a:t>
            </a:r>
          </a:p>
          <a:p>
            <a:r>
              <a:rPr lang="en-US" dirty="0" smtClean="0"/>
              <a:t>Serve as a platform for community networking and promote partnership with other healthcare providers</a:t>
            </a:r>
          </a:p>
          <a:p>
            <a:r>
              <a:rPr lang="en-US" dirty="0" smtClean="0"/>
              <a:t>Increased pipeline of workforce in the underserved communities</a:t>
            </a:r>
          </a:p>
        </p:txBody>
      </p:sp>
      <p:sp>
        <p:nvSpPr>
          <p:cNvPr id="3" name="Title 2"/>
          <p:cNvSpPr>
            <a:spLocks noGrp="1"/>
          </p:cNvSpPr>
          <p:nvPr>
            <p:ph type="title"/>
          </p:nvPr>
        </p:nvSpPr>
        <p:spPr/>
        <p:txBody>
          <a:bodyPr>
            <a:noAutofit/>
          </a:bodyPr>
          <a:lstStyle/>
          <a:p>
            <a:r>
              <a:rPr lang="en-US" sz="4800" dirty="0" smtClean="0"/>
              <a:t>Purpose of this Course</a:t>
            </a:r>
            <a:endParaRPr lang="en-US" sz="4800" dirty="0"/>
          </a:p>
        </p:txBody>
      </p:sp>
    </p:spTree>
    <p:extLst>
      <p:ext uri="{BB962C8B-B14F-4D97-AF65-F5344CB8AC3E}">
        <p14:creationId xmlns:p14="http://schemas.microsoft.com/office/powerpoint/2010/main" val="16788663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00ED82D2-FF4D-2E44-87B7-88963DC98C50}" type="datetime1">
              <a:rPr lang="en-US"/>
              <a:pPr/>
              <a:t>8/30/2016</a:t>
            </a:fld>
            <a:endParaRPr lang="en-US"/>
          </a:p>
        </p:txBody>
      </p:sp>
      <p:sp>
        <p:nvSpPr>
          <p:cNvPr id="31747" name="Rectangle 2"/>
          <p:cNvSpPr>
            <a:spLocks noGrp="1" noChangeArrowheads="1"/>
          </p:cNvSpPr>
          <p:nvPr>
            <p:ph type="title"/>
          </p:nvPr>
        </p:nvSpPr>
        <p:spPr>
          <a:xfrm>
            <a:off x="685800" y="1219200"/>
            <a:ext cx="7772400" cy="1143000"/>
          </a:xfrm>
          <a:noFill/>
        </p:spPr>
        <p:txBody>
          <a:bodyPr anchor="t"/>
          <a:lstStyle/>
          <a:p>
            <a:pPr eaLnBrk="1" hangingPunct="1"/>
            <a:r>
              <a:rPr lang="en-US" b="1" dirty="0">
                <a:solidFill>
                  <a:schemeClr val="tx1"/>
                </a:solidFill>
              </a:rPr>
              <a:t>Functions of the primary teeth</a:t>
            </a:r>
            <a:endParaRPr lang="en-US" dirty="0">
              <a:solidFill>
                <a:schemeClr val="tx1"/>
              </a:solidFill>
            </a:endParaRPr>
          </a:p>
        </p:txBody>
      </p:sp>
      <p:sp>
        <p:nvSpPr>
          <p:cNvPr id="31748" name="Rectangle 3"/>
          <p:cNvSpPr>
            <a:spLocks noGrp="1" noChangeArrowheads="1"/>
          </p:cNvSpPr>
          <p:nvPr>
            <p:ph type="body" idx="1"/>
          </p:nvPr>
        </p:nvSpPr>
        <p:spPr bwMode="auto">
          <a:xfrm>
            <a:off x="685800" y="2590800"/>
            <a:ext cx="7772400" cy="3048000"/>
          </a:xfrm>
          <a:noFill/>
          <a:ln>
            <a:miter lim="800000"/>
            <a:headEnd/>
            <a:tailEnd/>
          </a:ln>
        </p:spPr>
        <p:txBody>
          <a:bodyPr wrap="square" lIns="91440" tIns="45720" rIns="91440" bIns="45720" numCol="1" anchor="t" anchorCtr="0" compatLnSpc="1">
            <a:prstTxWarp prst="textNoShape">
              <a:avLst/>
            </a:prstTxWarp>
            <a:normAutofit lnSpcReduction="10000"/>
          </a:bodyPr>
          <a:lstStyle/>
          <a:p>
            <a:pPr eaLnBrk="1" hangingPunct="1">
              <a:buClr>
                <a:srgbClr val="61FA04"/>
              </a:buClr>
            </a:pPr>
            <a:r>
              <a:rPr lang="en-US" sz="3000" dirty="0">
                <a:solidFill>
                  <a:schemeClr val="tx1"/>
                </a:solidFill>
              </a:rPr>
              <a:t>Maintain space for permanent successors</a:t>
            </a:r>
          </a:p>
          <a:p>
            <a:pPr eaLnBrk="1" hangingPunct="1">
              <a:buClr>
                <a:srgbClr val="61FA04"/>
              </a:buClr>
            </a:pPr>
            <a:r>
              <a:rPr lang="en-US" sz="3000" dirty="0">
                <a:solidFill>
                  <a:schemeClr val="tx1"/>
                </a:solidFill>
              </a:rPr>
              <a:t>Stimulate growth of jaws through mastication</a:t>
            </a:r>
          </a:p>
          <a:p>
            <a:pPr eaLnBrk="1" hangingPunct="1">
              <a:buClr>
                <a:srgbClr val="61FA04"/>
              </a:buClr>
            </a:pPr>
            <a:r>
              <a:rPr lang="en-US" sz="3000" dirty="0">
                <a:solidFill>
                  <a:schemeClr val="tx1"/>
                </a:solidFill>
              </a:rPr>
              <a:t>Facilitate correct mastication of food</a:t>
            </a:r>
          </a:p>
          <a:p>
            <a:pPr eaLnBrk="1" hangingPunct="1">
              <a:buClr>
                <a:srgbClr val="61FA04"/>
              </a:buClr>
            </a:pPr>
            <a:r>
              <a:rPr lang="en-US" sz="3000" dirty="0">
                <a:solidFill>
                  <a:schemeClr val="tx1"/>
                </a:solidFill>
              </a:rPr>
              <a:t>Assist in proper speech development</a:t>
            </a:r>
          </a:p>
          <a:p>
            <a:pPr eaLnBrk="1" hangingPunct="1">
              <a:buClr>
                <a:srgbClr val="61FA04"/>
              </a:buClr>
            </a:pPr>
            <a:r>
              <a:rPr lang="en-US" sz="3000" dirty="0">
                <a:solidFill>
                  <a:schemeClr val="tx1"/>
                </a:solidFill>
              </a:rPr>
              <a:t>Facial esthetics </a:t>
            </a:r>
          </a:p>
        </p:txBody>
      </p:sp>
    </p:spTree>
    <p:extLst>
      <p:ext uri="{BB962C8B-B14F-4D97-AF65-F5344CB8AC3E}">
        <p14:creationId xmlns:p14="http://schemas.microsoft.com/office/powerpoint/2010/main" val="4162571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normAutofit fontScale="90000"/>
          </a:bodyPr>
          <a:lstStyle/>
          <a:p>
            <a:pPr eaLnBrk="1" hangingPunct="1">
              <a:defRPr/>
            </a:pPr>
            <a:r>
              <a:rPr lang="en-US" sz="4000">
                <a:latin typeface="Times New Roman" charset="0"/>
                <a:cs typeface="+mj-cs"/>
              </a:rPr>
              <a:t>Differences between Pediatric and Adult Assessment</a:t>
            </a:r>
          </a:p>
        </p:txBody>
      </p:sp>
      <p:sp>
        <p:nvSpPr>
          <p:cNvPr id="32770" name="Rectangle 3"/>
          <p:cNvSpPr>
            <a:spLocks noGrp="1" noChangeArrowheads="1"/>
          </p:cNvSpPr>
          <p:nvPr>
            <p:ph type="body" idx="1"/>
          </p:nvPr>
        </p:nvSpPr>
        <p:spPr/>
        <p:txBody>
          <a:bodyPr>
            <a:normAutofit fontScale="92500"/>
          </a:bodyPr>
          <a:lstStyle/>
          <a:p>
            <a:pPr eaLnBrk="1" hangingPunct="1"/>
            <a:r>
              <a:rPr lang="en-US" sz="2800">
                <a:latin typeface="Arial" charset="0"/>
              </a:rPr>
              <a:t>Physical, Emotional, and Psychological Differences</a:t>
            </a:r>
          </a:p>
          <a:p>
            <a:pPr eaLnBrk="1" hangingPunct="1"/>
            <a:r>
              <a:rPr lang="en-US" sz="2800">
                <a:latin typeface="Arial" charset="0"/>
              </a:rPr>
              <a:t>Behavior as an Integral Part in Children Assessment</a:t>
            </a:r>
          </a:p>
          <a:p>
            <a:pPr eaLnBrk="1" hangingPunct="1"/>
            <a:r>
              <a:rPr lang="en-US" sz="2800">
                <a:latin typeface="Arial" charset="0"/>
              </a:rPr>
              <a:t>Preventive Care vs. Rehabilitative Process</a:t>
            </a:r>
          </a:p>
          <a:p>
            <a:pPr eaLnBrk="1" hangingPunct="1"/>
            <a:r>
              <a:rPr lang="en-US" sz="2800">
                <a:latin typeface="Arial" charset="0"/>
              </a:rPr>
              <a:t>Dentist-Parent-Patient Relationship</a:t>
            </a:r>
          </a:p>
          <a:p>
            <a:pPr eaLnBrk="1" hangingPunct="1"/>
            <a:r>
              <a:rPr lang="en-US" sz="2800">
                <a:latin typeface="Arial" charset="0"/>
              </a:rPr>
              <a:t>Children are in a Constant State of Changes</a:t>
            </a:r>
          </a:p>
        </p:txBody>
      </p:sp>
    </p:spTree>
    <p:extLst>
      <p:ext uri="{BB962C8B-B14F-4D97-AF65-F5344CB8AC3E}">
        <p14:creationId xmlns:p14="http://schemas.microsoft.com/office/powerpoint/2010/main" val="9097420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en-US">
                <a:latin typeface="Times New Roman" charset="0"/>
                <a:cs typeface="+mj-cs"/>
              </a:rPr>
              <a:t>Age 0-3</a:t>
            </a:r>
          </a:p>
        </p:txBody>
      </p:sp>
      <p:sp>
        <p:nvSpPr>
          <p:cNvPr id="33794" name="Rectangle 3"/>
          <p:cNvSpPr>
            <a:spLocks noGrp="1" noChangeArrowheads="1"/>
          </p:cNvSpPr>
          <p:nvPr>
            <p:ph type="body" idx="1"/>
          </p:nvPr>
        </p:nvSpPr>
        <p:spPr/>
        <p:txBody>
          <a:bodyPr/>
          <a:lstStyle/>
          <a:p>
            <a:pPr eaLnBrk="1" hangingPunct="1"/>
            <a:r>
              <a:rPr lang="en-US">
                <a:latin typeface="Arial" charset="0"/>
              </a:rPr>
              <a:t>Emotions undiscerned</a:t>
            </a:r>
          </a:p>
          <a:p>
            <a:pPr eaLnBrk="1" hangingPunct="1"/>
            <a:r>
              <a:rPr lang="en-US">
                <a:latin typeface="Arial" charset="0"/>
              </a:rPr>
              <a:t>Behavior changes – crying</a:t>
            </a:r>
          </a:p>
          <a:p>
            <a:pPr eaLnBrk="1" hangingPunct="1"/>
            <a:r>
              <a:rPr lang="en-US">
                <a:latin typeface="Arial" charset="0"/>
              </a:rPr>
              <a:t>Separation anxiety</a:t>
            </a:r>
          </a:p>
          <a:p>
            <a:pPr eaLnBrk="1" hangingPunct="1"/>
            <a:r>
              <a:rPr lang="en-US">
                <a:latin typeface="Arial" charset="0"/>
              </a:rPr>
              <a:t>Second year – language skills</a:t>
            </a:r>
          </a:p>
          <a:p>
            <a:pPr eaLnBrk="1" hangingPunct="1"/>
            <a:r>
              <a:rPr lang="en-US">
                <a:latin typeface="Arial" charset="0"/>
              </a:rPr>
              <a:t>Third year – NO, Why</a:t>
            </a:r>
          </a:p>
          <a:p>
            <a:pPr eaLnBrk="1" hangingPunct="1"/>
            <a:endParaRPr lang="en-US">
              <a:latin typeface="Arial" charset="0"/>
            </a:endParaRPr>
          </a:p>
        </p:txBody>
      </p:sp>
      <p:pic>
        <p:nvPicPr>
          <p:cNvPr id="33795" name="Picture 4" descr="C:\Documents and Settings\linb\My Documents\Picture for Lectures\Friday.bmp"/>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05600" y="533400"/>
            <a:ext cx="2286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20176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en-US">
                <a:latin typeface="Times New Roman" charset="0"/>
                <a:cs typeface="+mj-cs"/>
              </a:rPr>
              <a:t>Preschool 3-6</a:t>
            </a:r>
          </a:p>
        </p:txBody>
      </p:sp>
      <p:sp>
        <p:nvSpPr>
          <p:cNvPr id="36866" name="Rectangle 3"/>
          <p:cNvSpPr>
            <a:spLocks noGrp="1" noChangeArrowheads="1"/>
          </p:cNvSpPr>
          <p:nvPr>
            <p:ph type="body" idx="1"/>
          </p:nvPr>
        </p:nvSpPr>
        <p:spPr/>
        <p:txBody>
          <a:bodyPr>
            <a:normAutofit fontScale="92500" lnSpcReduction="20000"/>
          </a:bodyPr>
          <a:lstStyle/>
          <a:p>
            <a:pPr eaLnBrk="1" hangingPunct="1"/>
            <a:r>
              <a:rPr lang="en-US" sz="2800">
                <a:latin typeface="Arial" charset="0"/>
              </a:rPr>
              <a:t>Developing</a:t>
            </a:r>
          </a:p>
          <a:p>
            <a:pPr lvl="1" eaLnBrk="1" hangingPunct="1"/>
            <a:r>
              <a:rPr lang="en-US" sz="2400">
                <a:latin typeface="Arial" charset="0"/>
              </a:rPr>
              <a:t>Process of self control</a:t>
            </a:r>
          </a:p>
          <a:p>
            <a:pPr lvl="1" eaLnBrk="1" hangingPunct="1"/>
            <a:r>
              <a:rPr lang="en-US" sz="2400">
                <a:latin typeface="Arial" charset="0"/>
              </a:rPr>
              <a:t>Frustrations</a:t>
            </a:r>
          </a:p>
          <a:p>
            <a:pPr lvl="1" eaLnBrk="1" hangingPunct="1"/>
            <a:r>
              <a:rPr lang="en-US" sz="2400">
                <a:latin typeface="Arial" charset="0"/>
              </a:rPr>
              <a:t>Fears</a:t>
            </a:r>
          </a:p>
          <a:p>
            <a:pPr lvl="1" eaLnBrk="1" hangingPunct="1"/>
            <a:r>
              <a:rPr lang="en-US" sz="2400">
                <a:latin typeface="Arial" charset="0"/>
              </a:rPr>
              <a:t>Power of Reasoning</a:t>
            </a:r>
          </a:p>
          <a:p>
            <a:pPr eaLnBrk="1" hangingPunct="1"/>
            <a:r>
              <a:rPr lang="en-US" sz="2800">
                <a:latin typeface="Arial" charset="0"/>
              </a:rPr>
              <a:t>Attention Span </a:t>
            </a:r>
          </a:p>
          <a:p>
            <a:pPr lvl="1" eaLnBrk="1" hangingPunct="1"/>
            <a:r>
              <a:rPr lang="en-US" sz="2400">
                <a:latin typeface="Arial" charset="0"/>
              </a:rPr>
              <a:t>3 year old:	4-8 minutes</a:t>
            </a:r>
          </a:p>
          <a:p>
            <a:pPr lvl="1" eaLnBrk="1" hangingPunct="1"/>
            <a:r>
              <a:rPr lang="en-US" sz="2400">
                <a:latin typeface="Arial" charset="0"/>
              </a:rPr>
              <a:t>4 year old:	8-12 minutes</a:t>
            </a:r>
          </a:p>
          <a:p>
            <a:pPr lvl="1" eaLnBrk="1" hangingPunct="1"/>
            <a:r>
              <a:rPr lang="en-US" sz="2400">
                <a:latin typeface="Arial" charset="0"/>
              </a:rPr>
              <a:t>5 year old:	12-28 minutes</a:t>
            </a:r>
          </a:p>
          <a:p>
            <a:pPr lvl="1" eaLnBrk="1" hangingPunct="1">
              <a:buFontTx/>
              <a:buNone/>
            </a:pPr>
            <a:endParaRPr lang="en-US" sz="2400">
              <a:latin typeface="Arial" charset="0"/>
            </a:endParaRPr>
          </a:p>
          <a:p>
            <a:pPr lvl="1" eaLnBrk="1" hangingPunct="1">
              <a:buFontTx/>
              <a:buNone/>
            </a:pPr>
            <a:endParaRPr lang="en-US" sz="2400">
              <a:latin typeface="Arial" charset="0"/>
            </a:endParaRPr>
          </a:p>
        </p:txBody>
      </p:sp>
      <p:pic>
        <p:nvPicPr>
          <p:cNvPr id="4" name="Picture 9"/>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67400" y="2286000"/>
            <a:ext cx="25273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715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r>
              <a:rPr lang="en-US">
                <a:latin typeface="Times New Roman" charset="0"/>
                <a:cs typeface="+mj-cs"/>
              </a:rPr>
              <a:t>School Age 6-12</a:t>
            </a:r>
          </a:p>
        </p:txBody>
      </p:sp>
      <p:sp>
        <p:nvSpPr>
          <p:cNvPr id="37890" name="Rectangle 3"/>
          <p:cNvSpPr>
            <a:spLocks noGrp="1" noChangeArrowheads="1"/>
          </p:cNvSpPr>
          <p:nvPr>
            <p:ph type="body" idx="1"/>
          </p:nvPr>
        </p:nvSpPr>
        <p:spPr/>
        <p:txBody>
          <a:bodyPr/>
          <a:lstStyle/>
          <a:p>
            <a:pPr eaLnBrk="1" hangingPunct="1"/>
            <a:r>
              <a:rPr lang="en-US">
                <a:latin typeface="Arial" charset="0"/>
              </a:rPr>
              <a:t>Literate</a:t>
            </a:r>
          </a:p>
          <a:p>
            <a:pPr eaLnBrk="1" hangingPunct="1"/>
            <a:r>
              <a:rPr lang="en-US">
                <a:latin typeface="Arial" charset="0"/>
              </a:rPr>
              <a:t>Body image / establish self-identity</a:t>
            </a:r>
          </a:p>
          <a:p>
            <a:pPr eaLnBrk="1" hangingPunct="1"/>
            <a:r>
              <a:rPr lang="en-US">
                <a:latin typeface="Arial" charset="0"/>
              </a:rPr>
              <a:t>Ability of independence</a:t>
            </a:r>
          </a:p>
          <a:p>
            <a:pPr eaLnBrk="1" hangingPunct="1"/>
            <a:r>
              <a:rPr lang="en-US">
                <a:latin typeface="Arial" charset="0"/>
              </a:rPr>
              <a:t>Influence of peers in school</a:t>
            </a:r>
          </a:p>
        </p:txBody>
      </p:sp>
      <p:pic>
        <p:nvPicPr>
          <p:cNvPr id="4" name="Picture 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34000" y="4495800"/>
            <a:ext cx="3233738"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382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en-US">
                <a:latin typeface="Times New Roman" charset="0"/>
                <a:cs typeface="+mj-cs"/>
              </a:rPr>
              <a:t>Patient Assessment    </a:t>
            </a:r>
          </a:p>
        </p:txBody>
      </p:sp>
      <p:sp>
        <p:nvSpPr>
          <p:cNvPr id="39938" name="Rectangle 3"/>
          <p:cNvSpPr>
            <a:spLocks noGrp="1" noChangeArrowheads="1"/>
          </p:cNvSpPr>
          <p:nvPr>
            <p:ph type="body" idx="1"/>
          </p:nvPr>
        </p:nvSpPr>
        <p:spPr>
          <a:xfrm>
            <a:off x="685800" y="2590800"/>
            <a:ext cx="7772400" cy="3886200"/>
          </a:xfrm>
        </p:spPr>
        <p:txBody>
          <a:bodyPr/>
          <a:lstStyle/>
          <a:p>
            <a:pPr eaLnBrk="1" hangingPunct="1">
              <a:lnSpc>
                <a:spcPct val="90000"/>
              </a:lnSpc>
            </a:pPr>
            <a:r>
              <a:rPr lang="en-US" sz="2400">
                <a:latin typeface="Arial" charset="0"/>
              </a:rPr>
              <a:t>Demographic Information</a:t>
            </a:r>
          </a:p>
          <a:p>
            <a:pPr eaLnBrk="1" hangingPunct="1">
              <a:lnSpc>
                <a:spcPct val="90000"/>
              </a:lnSpc>
            </a:pPr>
            <a:r>
              <a:rPr lang="en-US" sz="2400">
                <a:latin typeface="Arial" charset="0"/>
              </a:rPr>
              <a:t>Base Line Data </a:t>
            </a:r>
          </a:p>
          <a:p>
            <a:pPr lvl="1" eaLnBrk="1" hangingPunct="1">
              <a:lnSpc>
                <a:spcPct val="90000"/>
              </a:lnSpc>
            </a:pPr>
            <a:r>
              <a:rPr lang="en-US" sz="2000">
                <a:latin typeface="Arial" charset="0"/>
              </a:rPr>
              <a:t>Weight, Height, Vital Signs</a:t>
            </a:r>
          </a:p>
          <a:p>
            <a:pPr eaLnBrk="1" hangingPunct="1">
              <a:lnSpc>
                <a:spcPct val="90000"/>
              </a:lnSpc>
            </a:pPr>
            <a:r>
              <a:rPr lang="en-US" sz="2400">
                <a:latin typeface="Arial" charset="0"/>
              </a:rPr>
              <a:t>Chief Complaint and History of Present Illness</a:t>
            </a:r>
          </a:p>
          <a:p>
            <a:pPr eaLnBrk="1" hangingPunct="1">
              <a:lnSpc>
                <a:spcPct val="90000"/>
              </a:lnSpc>
            </a:pPr>
            <a:r>
              <a:rPr lang="en-US" sz="2400">
                <a:latin typeface="Arial" charset="0"/>
              </a:rPr>
              <a:t>The History</a:t>
            </a:r>
          </a:p>
          <a:p>
            <a:pPr lvl="1" eaLnBrk="1" hangingPunct="1">
              <a:lnSpc>
                <a:spcPct val="90000"/>
              </a:lnSpc>
            </a:pPr>
            <a:r>
              <a:rPr lang="en-US" sz="2000">
                <a:latin typeface="Arial" charset="0"/>
              </a:rPr>
              <a:t>Medical, Family, Social, Dietary, and Oral</a:t>
            </a:r>
          </a:p>
          <a:p>
            <a:pPr eaLnBrk="1" hangingPunct="1">
              <a:lnSpc>
                <a:spcPct val="90000"/>
              </a:lnSpc>
            </a:pPr>
            <a:r>
              <a:rPr lang="en-US" sz="2400">
                <a:latin typeface="Arial" charset="0"/>
              </a:rPr>
              <a:t>Clinical Examination</a:t>
            </a:r>
          </a:p>
          <a:p>
            <a:pPr lvl="1" eaLnBrk="1" hangingPunct="1">
              <a:lnSpc>
                <a:spcPct val="90000"/>
              </a:lnSpc>
            </a:pPr>
            <a:r>
              <a:rPr lang="en-US" sz="2000">
                <a:latin typeface="Arial" charset="0"/>
              </a:rPr>
              <a:t>General Appraisal, Systemic, Extra-Oral, and Intra-Oral</a:t>
            </a:r>
          </a:p>
          <a:p>
            <a:pPr eaLnBrk="1" hangingPunct="1">
              <a:lnSpc>
                <a:spcPct val="90000"/>
              </a:lnSpc>
            </a:pPr>
            <a:r>
              <a:rPr lang="en-US" sz="2400">
                <a:latin typeface="Arial" charset="0"/>
              </a:rPr>
              <a:t>Radiographic Examination</a:t>
            </a:r>
          </a:p>
          <a:p>
            <a:pPr eaLnBrk="1" hangingPunct="1">
              <a:lnSpc>
                <a:spcPct val="90000"/>
              </a:lnSpc>
            </a:pPr>
            <a:r>
              <a:rPr lang="en-US" sz="2400">
                <a:latin typeface="Arial" charset="0"/>
              </a:rPr>
              <a:t>Behavior</a:t>
            </a:r>
          </a:p>
          <a:p>
            <a:pPr eaLnBrk="1" hangingPunct="1">
              <a:lnSpc>
                <a:spcPct val="90000"/>
              </a:lnSpc>
            </a:pPr>
            <a:endParaRPr lang="en-US" sz="2400">
              <a:latin typeface="Arial" charset="0"/>
            </a:endParaRPr>
          </a:p>
        </p:txBody>
      </p:sp>
      <p:pic>
        <p:nvPicPr>
          <p:cNvPr id="39939"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34000" y="7620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6122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5"/>
          <p:cNvSpPr>
            <a:spLocks noGrp="1" noChangeArrowheads="1"/>
          </p:cNvSpPr>
          <p:nvPr>
            <p:ph type="title"/>
          </p:nvPr>
        </p:nvSpPr>
        <p:spPr/>
        <p:txBody>
          <a:bodyPr/>
          <a:lstStyle/>
          <a:p>
            <a:pPr eaLnBrk="1" hangingPunct="1">
              <a:defRPr/>
            </a:pPr>
            <a:r>
              <a:rPr lang="en-US">
                <a:latin typeface="Times New Roman" charset="0"/>
                <a:cs typeface="+mj-cs"/>
              </a:rPr>
              <a:t>Vital signs</a:t>
            </a:r>
          </a:p>
        </p:txBody>
      </p:sp>
      <p:pic>
        <p:nvPicPr>
          <p:cNvPr id="40962" name="Picture 4" descr="Pediatric Vital Signs"/>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1289050" y="2587625"/>
            <a:ext cx="6565900" cy="2901950"/>
          </a:xfrm>
          <a:noFill/>
        </p:spPr>
      </p:pic>
    </p:spTree>
    <p:extLst>
      <p:ext uri="{BB962C8B-B14F-4D97-AF65-F5344CB8AC3E}">
        <p14:creationId xmlns:p14="http://schemas.microsoft.com/office/powerpoint/2010/main" val="34870270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a:latin typeface="Times New Roman" charset="0"/>
                <a:cs typeface="+mj-cs"/>
              </a:rPr>
              <a:t>Clinical Examination</a:t>
            </a:r>
          </a:p>
        </p:txBody>
      </p:sp>
      <p:sp>
        <p:nvSpPr>
          <p:cNvPr id="46082" name="Rectangle 3"/>
          <p:cNvSpPr>
            <a:spLocks noGrp="1" noChangeArrowheads="1"/>
          </p:cNvSpPr>
          <p:nvPr>
            <p:ph type="body" sz="half" idx="1"/>
          </p:nvPr>
        </p:nvSpPr>
        <p:spPr>
          <a:xfrm>
            <a:off x="304800" y="1905000"/>
            <a:ext cx="4953000" cy="4114800"/>
          </a:xfrm>
        </p:spPr>
        <p:txBody>
          <a:bodyPr/>
          <a:lstStyle/>
          <a:p>
            <a:pPr eaLnBrk="1" hangingPunct="1">
              <a:buFont typeface="Wingdings" charset="0"/>
              <a:buNone/>
            </a:pPr>
            <a:endParaRPr lang="en-US" sz="2800">
              <a:latin typeface="Times New Roman" charset="0"/>
            </a:endParaRPr>
          </a:p>
        </p:txBody>
      </p:sp>
      <p:pic>
        <p:nvPicPr>
          <p:cNvPr id="22535" name="Picture 7"/>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a:xfrm>
            <a:off x="3276600" y="3962400"/>
            <a:ext cx="3733800" cy="2895600"/>
          </a:xfrm>
          <a:noFill/>
        </p:spPr>
      </p:pic>
      <p:pic>
        <p:nvPicPr>
          <p:cNvPr id="46084" name="Picture 8" descr="A19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600200"/>
            <a:ext cx="3638550"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9" descr="A10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53200" y="990600"/>
            <a:ext cx="2478088"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501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2535"/>
                                        </p:tgtEl>
                                        <p:attrNameLst>
                                          <p:attrName>style.visibility</p:attrName>
                                        </p:attrNameLst>
                                      </p:cBhvr>
                                      <p:to>
                                        <p:strVal val="visible"/>
                                      </p:to>
                                    </p:set>
                                    <p:anim calcmode="lin" valueType="num">
                                      <p:cBhvr additive="base">
                                        <p:cTn id="7" dur="500" fill="hold"/>
                                        <p:tgtEl>
                                          <p:spTgt spid="22535"/>
                                        </p:tgtEl>
                                        <p:attrNameLst>
                                          <p:attrName>ppt_x</p:attrName>
                                        </p:attrNameLst>
                                      </p:cBhvr>
                                      <p:tavLst>
                                        <p:tav tm="0">
                                          <p:val>
                                            <p:strVal val="#ppt_x"/>
                                          </p:val>
                                        </p:tav>
                                        <p:tav tm="100000">
                                          <p:val>
                                            <p:strVal val="#ppt_x"/>
                                          </p:val>
                                        </p:tav>
                                      </p:tavLst>
                                    </p:anim>
                                    <p:anim calcmode="lin" valueType="num">
                                      <p:cBhvr additive="base">
                                        <p:cTn id="8" dur="500" fill="hold"/>
                                        <p:tgtEl>
                                          <p:spTgt spid="225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2" name="Rectangle 12"/>
          <p:cNvSpPr>
            <a:spLocks noGrp="1" noChangeArrowheads="1"/>
          </p:cNvSpPr>
          <p:nvPr>
            <p:ph type="title"/>
          </p:nvPr>
        </p:nvSpPr>
        <p:spPr/>
        <p:txBody>
          <a:bodyPr/>
          <a:lstStyle/>
          <a:p>
            <a:pPr eaLnBrk="1" hangingPunct="1">
              <a:defRPr/>
            </a:pPr>
            <a:r>
              <a:rPr lang="en-US">
                <a:latin typeface="Times New Roman" charset="0"/>
                <a:cs typeface="+mj-cs"/>
              </a:rPr>
              <a:t>Profile</a:t>
            </a:r>
          </a:p>
        </p:txBody>
      </p:sp>
      <p:pic>
        <p:nvPicPr>
          <p:cNvPr id="47106" name="Picture 10" descr="Image15"/>
          <p:cNvPicPr>
            <a:picLocks noGrp="1" noChangeAspect="1" noChangeArrowheads="1"/>
          </p:cNvPicPr>
          <p:nvPr>
            <p:ph sz="quarter" idx="1"/>
          </p:nvPr>
        </p:nvPicPr>
        <p:blipFill>
          <a:blip r:embed="rId2" cstate="email">
            <a:lum bright="-18000" contrast="42000"/>
            <a:extLst>
              <a:ext uri="{28A0092B-C50C-407E-A947-70E740481C1C}">
                <a14:useLocalDpi xmlns:a14="http://schemas.microsoft.com/office/drawing/2010/main" val="0"/>
              </a:ext>
            </a:extLst>
          </a:blip>
          <a:srcRect l="8017" t="20575" r="19833" b="5940"/>
          <a:stretch>
            <a:fillRect/>
          </a:stretch>
        </p:blipFill>
        <p:spPr>
          <a:xfrm>
            <a:off x="1752600" y="2590800"/>
            <a:ext cx="1322388" cy="901700"/>
          </a:xfrm>
          <a:noFill/>
        </p:spPr>
      </p:pic>
      <p:pic>
        <p:nvPicPr>
          <p:cNvPr id="47107" name="Picture 11" descr="Image16"/>
          <p:cNvPicPr>
            <a:picLocks noGrp="1" noChangeAspect="1" noChangeArrowheads="1"/>
          </p:cNvPicPr>
          <p:nvPr>
            <p:ph sz="quarter" idx="2"/>
          </p:nvPr>
        </p:nvPicPr>
        <p:blipFill>
          <a:blip r:embed="rId3" cstate="email">
            <a:lum bright="-24000" contrast="36000"/>
            <a:extLst>
              <a:ext uri="{28A0092B-C50C-407E-A947-70E740481C1C}">
                <a14:useLocalDpi xmlns:a14="http://schemas.microsoft.com/office/drawing/2010/main" val="0"/>
              </a:ext>
            </a:extLst>
          </a:blip>
          <a:srcRect l="5508" t="11447" r="15532" b="5051"/>
          <a:stretch>
            <a:fillRect/>
          </a:stretch>
        </p:blipFill>
        <p:spPr>
          <a:xfrm>
            <a:off x="1828800" y="4114800"/>
            <a:ext cx="1322388" cy="901700"/>
          </a:xfrm>
          <a:noFill/>
        </p:spPr>
      </p:pic>
      <p:pic>
        <p:nvPicPr>
          <p:cNvPr id="47108" name="Picture 14" descr="Dx, tx plan 001"/>
          <p:cNvPicPr>
            <a:picLocks noGrp="1" noChangeAspect="1" noChangeArrowheads="1"/>
          </p:cNvPicPr>
          <p:nvPr>
            <p:ph sz="half" idx="3"/>
          </p:nvPr>
        </p:nvPicPr>
        <p:blipFill>
          <a:blip r:embed="rId4" cstate="email">
            <a:extLst>
              <a:ext uri="{28A0092B-C50C-407E-A947-70E740481C1C}">
                <a14:useLocalDpi xmlns:a14="http://schemas.microsoft.com/office/drawing/2010/main" val="0"/>
              </a:ext>
            </a:extLst>
          </a:blip>
          <a:srcRect/>
          <a:stretch>
            <a:fillRect/>
          </a:stretch>
        </p:blipFill>
        <p:spPr>
          <a:xfrm>
            <a:off x="4648200" y="2609850"/>
            <a:ext cx="3810000" cy="2857500"/>
          </a:xfrm>
        </p:spPr>
      </p:pic>
    </p:spTree>
    <p:extLst>
      <p:ext uri="{BB962C8B-B14F-4D97-AF65-F5344CB8AC3E}">
        <p14:creationId xmlns:p14="http://schemas.microsoft.com/office/powerpoint/2010/main" val="24333668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defRPr/>
            </a:pPr>
            <a:r>
              <a:rPr lang="en-US">
                <a:latin typeface="Times New Roman" charset="0"/>
                <a:cs typeface="+mj-cs"/>
              </a:rPr>
              <a:t>Occlusal Evaluation</a:t>
            </a:r>
          </a:p>
        </p:txBody>
      </p:sp>
      <p:sp>
        <p:nvSpPr>
          <p:cNvPr id="50178" name="Rectangle 3"/>
          <p:cNvSpPr>
            <a:spLocks noGrp="1" noChangeArrowheads="1"/>
          </p:cNvSpPr>
          <p:nvPr>
            <p:ph type="body" idx="1"/>
          </p:nvPr>
        </p:nvSpPr>
        <p:spPr/>
        <p:txBody>
          <a:bodyPr/>
          <a:lstStyle/>
          <a:p>
            <a:pPr eaLnBrk="1" hangingPunct="1"/>
            <a:r>
              <a:rPr lang="en-US">
                <a:latin typeface="Arial" charset="0"/>
              </a:rPr>
              <a:t>Arch Form</a:t>
            </a:r>
          </a:p>
          <a:p>
            <a:pPr eaLnBrk="1" hangingPunct="1"/>
            <a:r>
              <a:rPr lang="en-US">
                <a:latin typeface="Arial" charset="0"/>
              </a:rPr>
              <a:t>Symmetry</a:t>
            </a:r>
          </a:p>
          <a:p>
            <a:pPr eaLnBrk="1" hangingPunct="1"/>
            <a:r>
              <a:rPr lang="en-US">
                <a:latin typeface="Arial" charset="0"/>
              </a:rPr>
              <a:t>Spacing</a:t>
            </a:r>
          </a:p>
          <a:p>
            <a:pPr eaLnBrk="1" hangingPunct="1"/>
            <a:r>
              <a:rPr lang="en-US">
                <a:latin typeface="Arial" charset="0"/>
              </a:rPr>
              <a:t>Crowding</a:t>
            </a:r>
          </a:p>
          <a:p>
            <a:pPr eaLnBrk="1" hangingPunct="1"/>
            <a:r>
              <a:rPr lang="en-US">
                <a:latin typeface="Arial" charset="0"/>
              </a:rPr>
              <a:t>Presence or absence of teeth</a:t>
            </a:r>
          </a:p>
        </p:txBody>
      </p:sp>
      <p:pic>
        <p:nvPicPr>
          <p:cNvPr id="50179"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67238" y="1600200"/>
            <a:ext cx="43481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629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40000"/>
            <a:ext cx="7408333" cy="3911600"/>
          </a:xfrm>
        </p:spPr>
        <p:txBody>
          <a:bodyPr/>
          <a:lstStyle/>
          <a:p>
            <a:r>
              <a:rPr lang="en-US" dirty="0"/>
              <a:t>P</a:t>
            </a:r>
            <a:r>
              <a:rPr lang="en-US" dirty="0" smtClean="0"/>
              <a:t>repare primary trainees and other healthcare trainees for oral health care of children in the underserved communities, as well as the vulnerable and special needs children.</a:t>
            </a:r>
          </a:p>
          <a:p>
            <a:r>
              <a:rPr lang="en-US" dirty="0"/>
              <a:t>P</a:t>
            </a:r>
            <a:r>
              <a:rPr lang="en-US" dirty="0" smtClean="0"/>
              <a:t>romote and enhance the collaborative and </a:t>
            </a:r>
            <a:r>
              <a:rPr lang="en-US" dirty="0" err="1" smtClean="0"/>
              <a:t>interprofessional</a:t>
            </a:r>
            <a:r>
              <a:rPr lang="en-US" dirty="0" smtClean="0"/>
              <a:t> effort by healthcare providers in delivering effective preventive and/or primary oral health care for children</a:t>
            </a:r>
            <a:endParaRPr lang="en-US" dirty="0"/>
          </a:p>
        </p:txBody>
      </p:sp>
      <p:sp>
        <p:nvSpPr>
          <p:cNvPr id="3" name="Title 2"/>
          <p:cNvSpPr>
            <a:spLocks noGrp="1"/>
          </p:cNvSpPr>
          <p:nvPr>
            <p:ph type="title"/>
          </p:nvPr>
        </p:nvSpPr>
        <p:spPr/>
        <p:txBody>
          <a:bodyPr/>
          <a:lstStyle/>
          <a:p>
            <a:r>
              <a:rPr lang="en-US" dirty="0" smtClean="0"/>
              <a:t>Project Goals</a:t>
            </a:r>
            <a:endParaRPr lang="en-US" dirty="0"/>
          </a:p>
        </p:txBody>
      </p:sp>
    </p:spTree>
    <p:extLst>
      <p:ext uri="{BB962C8B-B14F-4D97-AF65-F5344CB8AC3E}">
        <p14:creationId xmlns:p14="http://schemas.microsoft.com/office/powerpoint/2010/main" val="39228580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endParaRPr lang="en-US" smtClean="0">
              <a:ea typeface="+mj-ea"/>
              <a:cs typeface="+mj-cs"/>
            </a:endParaRPr>
          </a:p>
        </p:txBody>
      </p:sp>
      <p:sp>
        <p:nvSpPr>
          <p:cNvPr id="51202" name="Rectangle 3"/>
          <p:cNvSpPr>
            <a:spLocks noGrp="1" noChangeArrowheads="1"/>
          </p:cNvSpPr>
          <p:nvPr>
            <p:ph type="body" idx="1"/>
          </p:nvPr>
        </p:nvSpPr>
        <p:spPr>
          <a:xfrm>
            <a:off x="228600" y="1981200"/>
            <a:ext cx="8686800" cy="4114800"/>
          </a:xfrm>
        </p:spPr>
        <p:txBody>
          <a:bodyPr/>
          <a:lstStyle/>
          <a:p>
            <a:pPr eaLnBrk="1" hangingPunct="1">
              <a:lnSpc>
                <a:spcPct val="90000"/>
              </a:lnSpc>
            </a:pPr>
            <a:r>
              <a:rPr lang="en-US">
                <a:latin typeface="Arial" charset="0"/>
              </a:rPr>
              <a:t>Primate space</a:t>
            </a:r>
          </a:p>
          <a:p>
            <a:pPr lvl="1" eaLnBrk="1" hangingPunct="1">
              <a:lnSpc>
                <a:spcPct val="90000"/>
              </a:lnSpc>
            </a:pPr>
            <a:r>
              <a:rPr lang="en-US">
                <a:latin typeface="Arial" charset="0"/>
              </a:rPr>
              <a:t>Between maxillary lateral incisor and canine</a:t>
            </a:r>
          </a:p>
          <a:p>
            <a:pPr lvl="1" eaLnBrk="1" hangingPunct="1">
              <a:lnSpc>
                <a:spcPct val="90000"/>
              </a:lnSpc>
            </a:pPr>
            <a:r>
              <a:rPr lang="en-US">
                <a:latin typeface="Arial" charset="0"/>
              </a:rPr>
              <a:t>Between mandibular canine and first molar</a:t>
            </a:r>
          </a:p>
          <a:p>
            <a:pPr eaLnBrk="1" hangingPunct="1">
              <a:lnSpc>
                <a:spcPct val="90000"/>
              </a:lnSpc>
            </a:pPr>
            <a:r>
              <a:rPr lang="en-US">
                <a:latin typeface="Arial" charset="0"/>
              </a:rPr>
              <a:t>Developmental space</a:t>
            </a:r>
          </a:p>
          <a:p>
            <a:pPr lvl="1" eaLnBrk="1" hangingPunct="1">
              <a:lnSpc>
                <a:spcPct val="90000"/>
              </a:lnSpc>
            </a:pPr>
            <a:r>
              <a:rPr lang="en-US">
                <a:latin typeface="Arial" charset="0"/>
              </a:rPr>
              <a:t>Spacing between the remaining teeth</a:t>
            </a:r>
          </a:p>
          <a:p>
            <a:pPr eaLnBrk="1" hangingPunct="1">
              <a:lnSpc>
                <a:spcPct val="90000"/>
              </a:lnSpc>
            </a:pPr>
            <a:r>
              <a:rPr lang="en-US">
                <a:latin typeface="Arial" charset="0"/>
              </a:rPr>
              <a:t>Leeway space</a:t>
            </a:r>
          </a:p>
          <a:p>
            <a:pPr lvl="1" eaLnBrk="1" hangingPunct="1">
              <a:lnSpc>
                <a:spcPct val="90000"/>
              </a:lnSpc>
            </a:pPr>
            <a:r>
              <a:rPr lang="en-US">
                <a:latin typeface="Arial" charset="0"/>
              </a:rPr>
              <a:t>The space difference between primary canine + molars and permanent canine + premolars</a:t>
            </a:r>
          </a:p>
        </p:txBody>
      </p:sp>
      <p:pic>
        <p:nvPicPr>
          <p:cNvPr id="51203"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86200" y="0"/>
            <a:ext cx="228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53200" y="0"/>
            <a:ext cx="2286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10486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defRPr/>
            </a:pPr>
            <a:endParaRPr lang="en-US" smtClean="0">
              <a:ea typeface="+mj-ea"/>
              <a:cs typeface="+mj-cs"/>
            </a:endParaRPr>
          </a:p>
        </p:txBody>
      </p:sp>
      <p:sp>
        <p:nvSpPr>
          <p:cNvPr id="52226" name="Rectangle 3"/>
          <p:cNvSpPr>
            <a:spLocks noGrp="1" noChangeArrowheads="1"/>
          </p:cNvSpPr>
          <p:nvPr>
            <p:ph type="body" idx="1"/>
          </p:nvPr>
        </p:nvSpPr>
        <p:spPr/>
        <p:txBody>
          <a:bodyPr>
            <a:normAutofit fontScale="92500" lnSpcReduction="10000"/>
          </a:bodyPr>
          <a:lstStyle/>
          <a:p>
            <a:pPr eaLnBrk="1" hangingPunct="1">
              <a:lnSpc>
                <a:spcPct val="90000"/>
              </a:lnSpc>
            </a:pPr>
            <a:r>
              <a:rPr lang="en-US" sz="2800">
                <a:latin typeface="Arial" charset="0"/>
              </a:rPr>
              <a:t>Transverse Relationship</a:t>
            </a:r>
          </a:p>
          <a:p>
            <a:pPr lvl="1" eaLnBrk="1" hangingPunct="1">
              <a:lnSpc>
                <a:spcPct val="90000"/>
              </a:lnSpc>
            </a:pPr>
            <a:r>
              <a:rPr lang="en-US" sz="2400">
                <a:latin typeface="Arial" charset="0"/>
              </a:rPr>
              <a:t>Midline discrepancies</a:t>
            </a:r>
          </a:p>
          <a:p>
            <a:pPr lvl="1" eaLnBrk="1" hangingPunct="1">
              <a:lnSpc>
                <a:spcPct val="90000"/>
              </a:lnSpc>
            </a:pPr>
            <a:r>
              <a:rPr lang="en-US" sz="2400">
                <a:latin typeface="Arial" charset="0"/>
              </a:rPr>
              <a:t>Posterior crossbite</a:t>
            </a:r>
          </a:p>
          <a:p>
            <a:pPr eaLnBrk="1" hangingPunct="1">
              <a:lnSpc>
                <a:spcPct val="90000"/>
              </a:lnSpc>
            </a:pPr>
            <a:r>
              <a:rPr lang="en-US" sz="2800">
                <a:latin typeface="Arial" charset="0"/>
              </a:rPr>
              <a:t>Vertical Relationship</a:t>
            </a:r>
          </a:p>
          <a:p>
            <a:pPr lvl="1" eaLnBrk="1" hangingPunct="1">
              <a:lnSpc>
                <a:spcPct val="90000"/>
              </a:lnSpc>
            </a:pPr>
            <a:r>
              <a:rPr lang="en-US" sz="2400">
                <a:latin typeface="Arial" charset="0"/>
              </a:rPr>
              <a:t>Overbite:  vertical overlap</a:t>
            </a:r>
          </a:p>
          <a:p>
            <a:pPr lvl="1" eaLnBrk="1" hangingPunct="1">
              <a:lnSpc>
                <a:spcPct val="90000"/>
              </a:lnSpc>
            </a:pPr>
            <a:r>
              <a:rPr lang="en-US" sz="2400">
                <a:latin typeface="Arial" charset="0"/>
              </a:rPr>
              <a:t>Described in percentage or mm</a:t>
            </a:r>
          </a:p>
          <a:p>
            <a:pPr eaLnBrk="1" hangingPunct="1">
              <a:lnSpc>
                <a:spcPct val="90000"/>
              </a:lnSpc>
            </a:pPr>
            <a:r>
              <a:rPr lang="en-US" sz="2800">
                <a:latin typeface="Arial" charset="0"/>
              </a:rPr>
              <a:t>Overjet</a:t>
            </a:r>
          </a:p>
          <a:p>
            <a:pPr lvl="1" eaLnBrk="1" hangingPunct="1">
              <a:lnSpc>
                <a:spcPct val="90000"/>
              </a:lnSpc>
            </a:pPr>
            <a:r>
              <a:rPr lang="en-US" sz="2400">
                <a:latin typeface="Arial" charset="0"/>
              </a:rPr>
              <a:t>Horizontal overlap</a:t>
            </a:r>
          </a:p>
          <a:p>
            <a:pPr lvl="1" eaLnBrk="1" hangingPunct="1">
              <a:lnSpc>
                <a:spcPct val="90000"/>
              </a:lnSpc>
            </a:pPr>
            <a:r>
              <a:rPr lang="en-US" sz="2400">
                <a:latin typeface="Arial" charset="0"/>
              </a:rPr>
              <a:t>2 mm in the primary dentition</a:t>
            </a:r>
          </a:p>
        </p:txBody>
      </p:sp>
      <p:pic>
        <p:nvPicPr>
          <p:cNvPr id="522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l="3201" t="8775" r="3409" b="3473"/>
          <a:stretch>
            <a:fillRect/>
          </a:stretch>
        </p:blipFill>
        <p:spPr bwMode="auto">
          <a:xfrm>
            <a:off x="5715000" y="1524000"/>
            <a:ext cx="3200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descr="Dx, tx plan 00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72200" y="3962400"/>
            <a:ext cx="2590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889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US" sz="4000">
                <a:latin typeface="Times New Roman" charset="0"/>
                <a:cs typeface="+mj-cs"/>
              </a:rPr>
              <a:t>Molar and Canine Relationship</a:t>
            </a:r>
          </a:p>
        </p:txBody>
      </p:sp>
      <p:pic>
        <p:nvPicPr>
          <p:cNvPr id="53250" name="Picture 3" descr="Terminal Plane Relationships"/>
          <p:cNvPicPr>
            <a:picLocks noGrp="1" noChangeAspect="1" noChangeArrowheads="1"/>
          </p:cNvPicPr>
          <p:nvPr>
            <p:ph sz="half" idx="4294967295"/>
          </p:nvPr>
        </p:nvPicPr>
        <p:blipFill>
          <a:blip r:embed="rId2" cstate="email">
            <a:extLst>
              <a:ext uri="{28A0092B-C50C-407E-A947-70E740481C1C}">
                <a14:useLocalDpi xmlns:a14="http://schemas.microsoft.com/office/drawing/2010/main" val="0"/>
              </a:ext>
            </a:extLst>
          </a:blip>
          <a:srcRect/>
          <a:stretch>
            <a:fillRect/>
          </a:stretch>
        </p:blipFill>
        <p:spPr>
          <a:xfrm>
            <a:off x="1752600" y="1752600"/>
            <a:ext cx="2438400" cy="3733800"/>
          </a:xfrm>
          <a:prstGeom prst="rect">
            <a:avLst/>
          </a:prstGeom>
          <a:noFill/>
        </p:spPr>
      </p:pic>
      <p:pic>
        <p:nvPicPr>
          <p:cNvPr id="53251" name="Picture 4" descr="Dx, tx plan 007"/>
          <p:cNvPicPr>
            <a:picLocks noGrp="1" noChangeAspect="1" noChangeArrowheads="1"/>
          </p:cNvPicPr>
          <p:nvPr>
            <p:ph sz="half" idx="4294967295"/>
          </p:nvPr>
        </p:nvPicPr>
        <p:blipFill>
          <a:blip r:embed="rId3" cstate="email">
            <a:extLst>
              <a:ext uri="{28A0092B-C50C-407E-A947-70E740481C1C}">
                <a14:useLocalDpi xmlns:a14="http://schemas.microsoft.com/office/drawing/2010/main" val="0"/>
              </a:ext>
            </a:extLst>
          </a:blip>
          <a:srcRect/>
          <a:stretch>
            <a:fillRect/>
          </a:stretch>
        </p:blipFill>
        <p:spPr>
          <a:xfrm>
            <a:off x="3581400" y="1752600"/>
            <a:ext cx="2133600" cy="3733800"/>
          </a:xfrm>
          <a:prstGeom prst="rect">
            <a:avLst/>
          </a:prstGeom>
          <a:noFill/>
        </p:spPr>
      </p:pic>
      <p:pic>
        <p:nvPicPr>
          <p:cNvPr id="53252" name="Picture 5" descr="Image4v2"/>
          <p:cNvPicPr>
            <a:picLocks noChangeAspect="1" noChangeArrowheads="1"/>
          </p:cNvPicPr>
          <p:nvPr/>
        </p:nvPicPr>
        <p:blipFill>
          <a:blip r:embed="rId4" cstate="email">
            <a:extLst>
              <a:ext uri="{28A0092B-C50C-407E-A947-70E740481C1C}">
                <a14:useLocalDpi xmlns:a14="http://schemas.microsoft.com/office/drawing/2010/main" val="0"/>
              </a:ext>
            </a:extLst>
          </a:blip>
          <a:srcRect l="5426" t="7957" r="4601" b="7703"/>
          <a:stretch>
            <a:fillRect/>
          </a:stretch>
        </p:blipFill>
        <p:spPr bwMode="auto">
          <a:xfrm>
            <a:off x="0" y="5257800"/>
            <a:ext cx="2743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3" descr="Dx, tx plan 00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181600" y="1752600"/>
            <a:ext cx="19050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l="3209" t="7631" r="5583" b="4457"/>
          <a:stretch>
            <a:fillRect/>
          </a:stretch>
        </p:blipFill>
        <p:spPr bwMode="auto">
          <a:xfrm>
            <a:off x="6400800" y="5181600"/>
            <a:ext cx="2743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8861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defRPr/>
            </a:pPr>
            <a:r>
              <a:rPr lang="en-US">
                <a:latin typeface="Times New Roman" charset="0"/>
                <a:cs typeface="+mj-cs"/>
              </a:rPr>
              <a:t>Diagnosis</a:t>
            </a:r>
          </a:p>
        </p:txBody>
      </p:sp>
      <p:sp>
        <p:nvSpPr>
          <p:cNvPr id="58370" name="Rectangle 3"/>
          <p:cNvSpPr>
            <a:spLocks noGrp="1" noChangeArrowheads="1"/>
          </p:cNvSpPr>
          <p:nvPr>
            <p:ph type="body" idx="1"/>
          </p:nvPr>
        </p:nvSpPr>
        <p:spPr/>
        <p:txBody>
          <a:bodyPr/>
          <a:lstStyle/>
          <a:p>
            <a:pPr eaLnBrk="1" hangingPunct="1">
              <a:lnSpc>
                <a:spcPct val="90000"/>
              </a:lnSpc>
            </a:pPr>
            <a:r>
              <a:rPr lang="en-US">
                <a:latin typeface="Arial" charset="0"/>
              </a:rPr>
              <a:t>Pediatric diagnosis is dynamic </a:t>
            </a:r>
          </a:p>
          <a:p>
            <a:pPr eaLnBrk="1" hangingPunct="1">
              <a:lnSpc>
                <a:spcPct val="90000"/>
              </a:lnSpc>
            </a:pPr>
            <a:r>
              <a:rPr lang="en-US">
                <a:latin typeface="Arial" charset="0"/>
              </a:rPr>
              <a:t>Collect data, analyze information, and formulate diagnosis and problem list</a:t>
            </a:r>
          </a:p>
          <a:p>
            <a:pPr eaLnBrk="1" hangingPunct="1">
              <a:lnSpc>
                <a:spcPct val="90000"/>
              </a:lnSpc>
            </a:pPr>
            <a:r>
              <a:rPr lang="en-US">
                <a:latin typeface="Arial" charset="0"/>
              </a:rPr>
              <a:t>Examples of proper diagnosis:</a:t>
            </a:r>
          </a:p>
          <a:p>
            <a:pPr lvl="1" eaLnBrk="1" hangingPunct="1">
              <a:lnSpc>
                <a:spcPct val="90000"/>
              </a:lnSpc>
            </a:pPr>
            <a:r>
              <a:rPr lang="en-US">
                <a:latin typeface="Arial" charset="0"/>
              </a:rPr>
              <a:t>Early childhood caries</a:t>
            </a:r>
          </a:p>
          <a:p>
            <a:pPr lvl="1" eaLnBrk="1" hangingPunct="1">
              <a:lnSpc>
                <a:spcPct val="90000"/>
              </a:lnSpc>
            </a:pPr>
            <a:r>
              <a:rPr lang="en-US">
                <a:latin typeface="Arial" charset="0"/>
              </a:rPr>
              <a:t>Gingivitis</a:t>
            </a:r>
          </a:p>
          <a:p>
            <a:pPr lvl="1" eaLnBrk="1" hangingPunct="1">
              <a:lnSpc>
                <a:spcPct val="90000"/>
              </a:lnSpc>
            </a:pPr>
            <a:r>
              <a:rPr lang="en-US">
                <a:latin typeface="Arial" charset="0"/>
              </a:rPr>
              <a:t>Right posterior crossbite</a:t>
            </a:r>
          </a:p>
          <a:p>
            <a:pPr lvl="1" eaLnBrk="1" hangingPunct="1">
              <a:lnSpc>
                <a:spcPct val="90000"/>
              </a:lnSpc>
              <a:buFontTx/>
              <a:buNone/>
            </a:pPr>
            <a:endParaRPr lang="en-US">
              <a:latin typeface="Arial" charset="0"/>
            </a:endParaRPr>
          </a:p>
        </p:txBody>
      </p:sp>
    </p:spTree>
    <p:extLst>
      <p:ext uri="{BB962C8B-B14F-4D97-AF65-F5344CB8AC3E}">
        <p14:creationId xmlns:p14="http://schemas.microsoft.com/office/powerpoint/2010/main" val="31305587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609600"/>
            <a:ext cx="8229600" cy="1143000"/>
          </a:xfrm>
        </p:spPr>
        <p:txBody>
          <a:bodyPr/>
          <a:lstStyle/>
          <a:p>
            <a:pPr eaLnBrk="1" hangingPunct="1">
              <a:defRPr/>
            </a:pPr>
            <a:r>
              <a:rPr lang="en-US">
                <a:latin typeface="Times New Roman" charset="0"/>
                <a:cs typeface="+mj-cs"/>
              </a:rPr>
              <a:t>TREATMENT PLANNING</a:t>
            </a:r>
          </a:p>
        </p:txBody>
      </p:sp>
      <p:sp>
        <p:nvSpPr>
          <p:cNvPr id="61442" name="Rectangle 3"/>
          <p:cNvSpPr>
            <a:spLocks noGrp="1" noChangeArrowheads="1"/>
          </p:cNvSpPr>
          <p:nvPr>
            <p:ph type="body" sz="half" idx="1"/>
          </p:nvPr>
        </p:nvSpPr>
        <p:spPr>
          <a:xfrm>
            <a:off x="685800" y="1981200"/>
            <a:ext cx="7848600" cy="4495800"/>
          </a:xfrm>
        </p:spPr>
        <p:txBody>
          <a:bodyPr>
            <a:normAutofit lnSpcReduction="10000"/>
          </a:bodyPr>
          <a:lstStyle/>
          <a:p>
            <a:pPr eaLnBrk="1" hangingPunct="1">
              <a:lnSpc>
                <a:spcPct val="90000"/>
              </a:lnSpc>
            </a:pPr>
            <a:r>
              <a:rPr lang="en-US" sz="2600">
                <a:latin typeface="Times New Roman" charset="0"/>
              </a:rPr>
              <a:t>Address Medical Concerns</a:t>
            </a:r>
          </a:p>
          <a:p>
            <a:pPr lvl="1" eaLnBrk="1" hangingPunct="1">
              <a:lnSpc>
                <a:spcPct val="90000"/>
              </a:lnSpc>
            </a:pPr>
            <a:r>
              <a:rPr lang="en-US" sz="2600">
                <a:latin typeface="Times New Roman" charset="0"/>
              </a:rPr>
              <a:t>Prophylactic Antibiotics, latex allergies</a:t>
            </a:r>
          </a:p>
          <a:p>
            <a:pPr lvl="1" eaLnBrk="1" hangingPunct="1">
              <a:lnSpc>
                <a:spcPct val="90000"/>
              </a:lnSpc>
            </a:pPr>
            <a:r>
              <a:rPr lang="en-US" sz="2600">
                <a:latin typeface="Times New Roman" charset="0"/>
              </a:rPr>
              <a:t>MD consult</a:t>
            </a:r>
          </a:p>
          <a:p>
            <a:pPr lvl="1" eaLnBrk="1" hangingPunct="1">
              <a:lnSpc>
                <a:spcPct val="90000"/>
              </a:lnSpc>
            </a:pPr>
            <a:r>
              <a:rPr lang="en-US" sz="2600">
                <a:latin typeface="Times New Roman" charset="0"/>
              </a:rPr>
              <a:t>Parent/Guardian consent, court order</a:t>
            </a:r>
          </a:p>
          <a:p>
            <a:pPr eaLnBrk="1" hangingPunct="1">
              <a:lnSpc>
                <a:spcPct val="90000"/>
              </a:lnSpc>
            </a:pPr>
            <a:r>
              <a:rPr lang="en-US" sz="2600">
                <a:latin typeface="Times New Roman" charset="0"/>
              </a:rPr>
              <a:t>Preventive, Restorative, and/or Surgical needs</a:t>
            </a:r>
          </a:p>
          <a:p>
            <a:pPr lvl="1" eaLnBrk="1" hangingPunct="1">
              <a:lnSpc>
                <a:spcPct val="90000"/>
              </a:lnSpc>
            </a:pPr>
            <a:r>
              <a:rPr lang="en-US" sz="2200">
                <a:latin typeface="Times New Roman" charset="0"/>
              </a:rPr>
              <a:t>Address urgent care / chief complaint</a:t>
            </a:r>
          </a:p>
          <a:p>
            <a:pPr lvl="1" eaLnBrk="1" hangingPunct="1">
              <a:lnSpc>
                <a:spcPct val="90000"/>
              </a:lnSpc>
            </a:pPr>
            <a:r>
              <a:rPr lang="en-US" sz="2200">
                <a:latin typeface="Times New Roman" charset="0"/>
              </a:rPr>
              <a:t>Quadrant dentistry</a:t>
            </a:r>
          </a:p>
          <a:p>
            <a:pPr lvl="1" eaLnBrk="1" hangingPunct="1">
              <a:lnSpc>
                <a:spcPct val="90000"/>
              </a:lnSpc>
            </a:pPr>
            <a:r>
              <a:rPr lang="en-US" sz="2200">
                <a:latin typeface="Times New Roman" charset="0"/>
              </a:rPr>
              <a:t>Consideration of exfoliating primary teeth</a:t>
            </a:r>
          </a:p>
          <a:p>
            <a:pPr eaLnBrk="1" hangingPunct="1">
              <a:lnSpc>
                <a:spcPct val="90000"/>
              </a:lnSpc>
            </a:pPr>
            <a:r>
              <a:rPr lang="en-US" sz="2600">
                <a:latin typeface="Times New Roman" charset="0"/>
              </a:rPr>
              <a:t>Orthodontic considerations</a:t>
            </a:r>
          </a:p>
          <a:p>
            <a:pPr lvl="1" eaLnBrk="1" hangingPunct="1">
              <a:lnSpc>
                <a:spcPct val="90000"/>
              </a:lnSpc>
            </a:pPr>
            <a:r>
              <a:rPr lang="en-US" sz="2600">
                <a:latin typeface="Times New Roman" charset="0"/>
              </a:rPr>
              <a:t>Space maintenance plan</a:t>
            </a:r>
          </a:p>
          <a:p>
            <a:pPr lvl="1" eaLnBrk="1" hangingPunct="1">
              <a:lnSpc>
                <a:spcPct val="90000"/>
              </a:lnSpc>
            </a:pPr>
            <a:r>
              <a:rPr lang="en-US" sz="2600">
                <a:latin typeface="Times New Roman" charset="0"/>
              </a:rPr>
              <a:t>Orthodontic referral</a:t>
            </a:r>
            <a:endParaRPr lang="en-US" sz="2400">
              <a:latin typeface="Times New Roman" charset="0"/>
            </a:endParaRPr>
          </a:p>
        </p:txBody>
      </p:sp>
    </p:spTree>
    <p:extLst>
      <p:ext uri="{BB962C8B-B14F-4D97-AF65-F5344CB8AC3E}">
        <p14:creationId xmlns:p14="http://schemas.microsoft.com/office/powerpoint/2010/main" val="8731622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609600"/>
            <a:ext cx="8229600" cy="1143000"/>
          </a:xfrm>
        </p:spPr>
        <p:txBody>
          <a:bodyPr/>
          <a:lstStyle/>
          <a:p>
            <a:pPr eaLnBrk="1" hangingPunct="1">
              <a:defRPr/>
            </a:pPr>
            <a:r>
              <a:rPr lang="en-US">
                <a:latin typeface="Times New Roman" charset="0"/>
                <a:cs typeface="+mj-cs"/>
              </a:rPr>
              <a:t>TREATMENT PLANNING</a:t>
            </a:r>
          </a:p>
        </p:txBody>
      </p:sp>
      <p:sp>
        <p:nvSpPr>
          <p:cNvPr id="64514" name="Rectangle 3"/>
          <p:cNvSpPr>
            <a:spLocks noGrp="1" noChangeArrowheads="1"/>
          </p:cNvSpPr>
          <p:nvPr>
            <p:ph type="body" sz="half" idx="1"/>
          </p:nvPr>
        </p:nvSpPr>
        <p:spPr>
          <a:xfrm>
            <a:off x="685800" y="1981200"/>
            <a:ext cx="7848600" cy="4495800"/>
          </a:xfrm>
        </p:spPr>
        <p:txBody>
          <a:bodyPr/>
          <a:lstStyle/>
          <a:p>
            <a:pPr eaLnBrk="1" hangingPunct="1"/>
            <a:r>
              <a:rPr lang="en-US" sz="2400">
                <a:latin typeface="Times New Roman" charset="0"/>
              </a:rPr>
              <a:t>Behavior management assessment and plan</a:t>
            </a:r>
          </a:p>
          <a:p>
            <a:pPr lvl="1" eaLnBrk="1" hangingPunct="1"/>
            <a:r>
              <a:rPr lang="en-US" sz="2400">
                <a:latin typeface="Times New Roman" charset="0"/>
              </a:rPr>
              <a:t>Tell-Show-Do, desensitization, modeling, positive reinforcement, voice control</a:t>
            </a:r>
          </a:p>
          <a:p>
            <a:pPr lvl="1" eaLnBrk="1" hangingPunct="1"/>
            <a:r>
              <a:rPr lang="en-US" sz="2400">
                <a:latin typeface="Times New Roman" charset="0"/>
              </a:rPr>
              <a:t>N20/O2, oral sedation, general anesthesia</a:t>
            </a:r>
          </a:p>
          <a:p>
            <a:pPr lvl="1" eaLnBrk="1" hangingPunct="1"/>
            <a:r>
              <a:rPr lang="en-US" sz="2400">
                <a:latin typeface="Times New Roman" charset="0"/>
              </a:rPr>
              <a:t>Medical Immobilization / Restraint</a:t>
            </a:r>
          </a:p>
          <a:p>
            <a:pPr eaLnBrk="1" hangingPunct="1"/>
            <a:r>
              <a:rPr lang="en-US" sz="2400">
                <a:latin typeface="Times New Roman" charset="0"/>
              </a:rPr>
              <a:t>Appropriate maintenance care</a:t>
            </a:r>
          </a:p>
          <a:p>
            <a:pPr lvl="1" eaLnBrk="1" hangingPunct="1"/>
            <a:r>
              <a:rPr lang="en-US" sz="2000">
                <a:latin typeface="Times New Roman" charset="0"/>
              </a:rPr>
              <a:t>Home care needs assessment, Fluoride rinse, supplements</a:t>
            </a:r>
          </a:p>
          <a:p>
            <a:pPr lvl="1" eaLnBrk="1" hangingPunct="1"/>
            <a:r>
              <a:rPr lang="en-US" sz="2000">
                <a:latin typeface="Times New Roman" charset="0"/>
              </a:rPr>
              <a:t>Periodic Oral Evaluation (</a:t>
            </a:r>
            <a:r>
              <a:rPr lang="ja-JP" altLang="en-US" sz="2000">
                <a:latin typeface="Times New Roman" charset="0"/>
              </a:rPr>
              <a:t>“</a:t>
            </a:r>
            <a:r>
              <a:rPr lang="en-US" altLang="ja-JP" sz="2000">
                <a:latin typeface="Times New Roman" charset="0"/>
              </a:rPr>
              <a:t>Recall</a:t>
            </a:r>
            <a:r>
              <a:rPr lang="ja-JP" altLang="en-US" sz="2000">
                <a:latin typeface="Times New Roman" charset="0"/>
              </a:rPr>
              <a:t>”</a:t>
            </a:r>
            <a:r>
              <a:rPr lang="en-US" altLang="ja-JP" sz="2000">
                <a:latin typeface="Times New Roman" charset="0"/>
              </a:rPr>
              <a:t>) Plan</a:t>
            </a:r>
          </a:p>
          <a:p>
            <a:pPr eaLnBrk="1" hangingPunct="1"/>
            <a:r>
              <a:rPr lang="en-US" sz="2400">
                <a:latin typeface="Times New Roman" charset="0"/>
              </a:rPr>
              <a:t>Presenting Treatment Plan to Parents</a:t>
            </a:r>
          </a:p>
          <a:p>
            <a:pPr lvl="1" eaLnBrk="1" hangingPunct="1">
              <a:buFontTx/>
              <a:buNone/>
            </a:pPr>
            <a:endParaRPr lang="en-US">
              <a:latin typeface="Times New Roman" charset="0"/>
            </a:endParaRPr>
          </a:p>
        </p:txBody>
      </p:sp>
    </p:spTree>
    <p:extLst>
      <p:ext uri="{BB962C8B-B14F-4D97-AF65-F5344CB8AC3E}">
        <p14:creationId xmlns:p14="http://schemas.microsoft.com/office/powerpoint/2010/main" val="2416902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65538" name="Text Placeholder 2"/>
          <p:cNvSpPr>
            <a:spLocks noGrp="1"/>
          </p:cNvSpPr>
          <p:nvPr>
            <p:ph type="body" sz="half" idx="1"/>
          </p:nvPr>
        </p:nvSpPr>
        <p:spPr/>
        <p:txBody>
          <a:bodyPr/>
          <a:lstStyle/>
          <a:p>
            <a:endParaRPr lang="en-US">
              <a:latin typeface="Arial" charset="0"/>
            </a:endParaRPr>
          </a:p>
        </p:txBody>
      </p:sp>
      <p:pic>
        <p:nvPicPr>
          <p:cNvPr id="65539" name="Content Placeholder 4" descr="photo-4.jpg"/>
          <p:cNvPicPr>
            <a:picLocks noGrp="1" noChangeAspect="1"/>
          </p:cNvPicPr>
          <p:nvPr>
            <p:ph sz="half" idx="2"/>
          </p:nvPr>
        </p:nvPicPr>
        <p:blipFill>
          <a:blip r:embed="rId2">
            <a:extLst>
              <a:ext uri="{28A0092B-C50C-407E-A947-70E740481C1C}">
                <a14:useLocalDpi xmlns:a14="http://schemas.microsoft.com/office/drawing/2010/main" val="0"/>
              </a:ext>
            </a:extLst>
          </a:blip>
          <a:srcRect t="9669" b="9669"/>
          <a:stretch>
            <a:fillRect/>
          </a:stretch>
        </p:blipFill>
        <p:spPr>
          <a:xfrm>
            <a:off x="0" y="0"/>
            <a:ext cx="9144000" cy="6858000"/>
          </a:xfrm>
        </p:spPr>
      </p:pic>
    </p:spTree>
    <p:extLst>
      <p:ext uri="{BB962C8B-B14F-4D97-AF65-F5344CB8AC3E}">
        <p14:creationId xmlns:p14="http://schemas.microsoft.com/office/powerpoint/2010/main" val="5630321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US" sz="4000">
                <a:latin typeface="Times New Roman" charset="0"/>
                <a:cs typeface="+mj-cs"/>
              </a:rPr>
              <a:t>Progress Note Format (PHDcTEN)</a:t>
            </a:r>
          </a:p>
        </p:txBody>
      </p:sp>
      <p:sp>
        <p:nvSpPr>
          <p:cNvPr id="67586" name="Rectangle 3"/>
          <p:cNvSpPr>
            <a:spLocks noGrp="1" noChangeArrowheads="1"/>
          </p:cNvSpPr>
          <p:nvPr>
            <p:ph type="body" idx="1"/>
          </p:nvPr>
        </p:nvSpPr>
        <p:spPr>
          <a:xfrm>
            <a:off x="838200" y="1676400"/>
            <a:ext cx="7772400" cy="5029200"/>
          </a:xfrm>
        </p:spPr>
        <p:txBody>
          <a:bodyPr/>
          <a:lstStyle/>
          <a:p>
            <a:pPr eaLnBrk="1" hangingPunct="1">
              <a:lnSpc>
                <a:spcPct val="80000"/>
              </a:lnSpc>
            </a:pPr>
            <a:r>
              <a:rPr lang="en-US" sz="1200" b="0">
                <a:latin typeface="Arial" charset="0"/>
              </a:rPr>
              <a:t>Problem (P)		Indicate procedure(s) to be done on that appointment or</a:t>
            </a:r>
          </a:p>
          <a:p>
            <a:pPr eaLnBrk="1" hangingPunct="1">
              <a:lnSpc>
                <a:spcPct val="80000"/>
              </a:lnSpc>
            </a:pPr>
            <a:r>
              <a:rPr lang="en-US" sz="1200" b="0">
                <a:latin typeface="Arial" charset="0"/>
              </a:rPr>
              <a:t>			purpose/reason for the visit, including chief complaint.</a:t>
            </a:r>
          </a:p>
          <a:p>
            <a:pPr eaLnBrk="1" hangingPunct="1">
              <a:lnSpc>
                <a:spcPct val="80000"/>
              </a:lnSpc>
              <a:buFont typeface="Wingdings" charset="0"/>
              <a:buNone/>
            </a:pPr>
            <a:endParaRPr lang="en-US" sz="1200" b="0">
              <a:latin typeface="Arial" charset="0"/>
            </a:endParaRPr>
          </a:p>
          <a:p>
            <a:pPr eaLnBrk="1" hangingPunct="1">
              <a:lnSpc>
                <a:spcPct val="80000"/>
              </a:lnSpc>
            </a:pPr>
            <a:r>
              <a:rPr lang="en-US" sz="1200" b="0">
                <a:latin typeface="Arial" charset="0"/>
              </a:rPr>
              <a:t>History (HX)		Note and review significant medical, oral, social, family, and dietary 				histories;  contraindications to routine dental care.</a:t>
            </a:r>
          </a:p>
          <a:p>
            <a:pPr eaLnBrk="1" hangingPunct="1">
              <a:lnSpc>
                <a:spcPct val="80000"/>
              </a:lnSpc>
            </a:pPr>
            <a:endParaRPr lang="en-US" sz="1200" b="0">
              <a:latin typeface="Arial" charset="0"/>
            </a:endParaRPr>
          </a:p>
          <a:p>
            <a:pPr eaLnBrk="1" hangingPunct="1">
              <a:lnSpc>
                <a:spcPct val="80000"/>
              </a:lnSpc>
            </a:pPr>
            <a:r>
              <a:rPr lang="en-US" sz="1200" b="0">
                <a:latin typeface="Arial" charset="0"/>
              </a:rPr>
              <a:t>Diagnosis (DX)		Clinical and radiographic diagnoses of patient's overall oral </a:t>
            </a:r>
          </a:p>
          <a:p>
            <a:pPr eaLnBrk="1" hangingPunct="1">
              <a:lnSpc>
                <a:spcPct val="80000"/>
              </a:lnSpc>
            </a:pPr>
            <a:r>
              <a:rPr lang="en-US" sz="1200" b="0">
                <a:latin typeface="Arial" charset="0"/>
              </a:rPr>
              <a:t>			condition for patient's evaluation visit.  Clinical and radiographic</a:t>
            </a:r>
          </a:p>
          <a:p>
            <a:pPr eaLnBrk="1" hangingPunct="1">
              <a:lnSpc>
                <a:spcPct val="80000"/>
              </a:lnSpc>
            </a:pPr>
            <a:r>
              <a:rPr lang="en-US" sz="1200" b="0">
                <a:latin typeface="Arial" charset="0"/>
              </a:rPr>
              <a:t>			diagnosis of the oral / dental condition that required treatment for</a:t>
            </a:r>
          </a:p>
          <a:p>
            <a:pPr eaLnBrk="1" hangingPunct="1">
              <a:lnSpc>
                <a:spcPct val="80000"/>
              </a:lnSpc>
            </a:pPr>
            <a:r>
              <a:rPr lang="en-US" sz="1200" b="0">
                <a:latin typeface="Arial" charset="0"/>
              </a:rPr>
              <a:t>			patient's treatment visit.</a:t>
            </a:r>
          </a:p>
          <a:p>
            <a:pPr eaLnBrk="1" hangingPunct="1">
              <a:lnSpc>
                <a:spcPct val="80000"/>
              </a:lnSpc>
            </a:pPr>
            <a:endParaRPr lang="en-US" sz="1200" b="0">
              <a:latin typeface="Arial" charset="0"/>
            </a:endParaRPr>
          </a:p>
          <a:p>
            <a:pPr eaLnBrk="1" hangingPunct="1">
              <a:lnSpc>
                <a:spcPct val="80000"/>
              </a:lnSpc>
            </a:pPr>
            <a:r>
              <a:rPr lang="en-US" sz="1200" b="0">
                <a:latin typeface="Arial" charset="0"/>
              </a:rPr>
              <a:t>Caries Risk		Classification of "high", "moderate", and "low" based on caries</a:t>
            </a:r>
          </a:p>
          <a:p>
            <a:pPr eaLnBrk="1" hangingPunct="1">
              <a:lnSpc>
                <a:spcPct val="80000"/>
              </a:lnSpc>
            </a:pPr>
            <a:r>
              <a:rPr lang="en-US" sz="1200" b="0">
                <a:latin typeface="Arial" charset="0"/>
              </a:rPr>
              <a:t>Assessment (CRA)		risk assessment guidelines.  </a:t>
            </a:r>
            <a:r>
              <a:rPr lang="en-US" sz="1200" u="sng">
                <a:latin typeface="Arial" charset="0"/>
              </a:rPr>
              <a:t>This section only</a:t>
            </a:r>
            <a:endParaRPr lang="en-US" sz="1200" b="0">
              <a:latin typeface="Arial" charset="0"/>
            </a:endParaRPr>
          </a:p>
          <a:p>
            <a:pPr eaLnBrk="1" hangingPunct="1">
              <a:lnSpc>
                <a:spcPct val="80000"/>
              </a:lnSpc>
            </a:pPr>
            <a:r>
              <a:rPr lang="en-US" sz="1200" b="0">
                <a:latin typeface="Arial" charset="0"/>
              </a:rPr>
              <a:t>			</a:t>
            </a:r>
            <a:r>
              <a:rPr lang="en-US" sz="1200" u="sng">
                <a:latin typeface="Arial" charset="0"/>
              </a:rPr>
              <a:t>applies to the patient evaluation visit (NPE or POE)</a:t>
            </a:r>
            <a:r>
              <a:rPr lang="en-US" sz="1200" b="0">
                <a:latin typeface="Arial" charset="0"/>
              </a:rPr>
              <a:t>.</a:t>
            </a:r>
          </a:p>
          <a:p>
            <a:pPr eaLnBrk="1" hangingPunct="1">
              <a:lnSpc>
                <a:spcPct val="80000"/>
              </a:lnSpc>
            </a:pPr>
            <a:endParaRPr lang="en-US" sz="1200" b="0">
              <a:latin typeface="Arial" charset="0"/>
            </a:endParaRPr>
          </a:p>
          <a:p>
            <a:pPr eaLnBrk="1" hangingPunct="1">
              <a:lnSpc>
                <a:spcPct val="80000"/>
              </a:lnSpc>
            </a:pPr>
            <a:r>
              <a:rPr lang="en-US" sz="1200" b="0">
                <a:latin typeface="Arial" charset="0"/>
              </a:rPr>
              <a:t>Treatment (TX)		Details of treatment/services provided.  Drugs/medication used </a:t>
            </a:r>
          </a:p>
          <a:p>
            <a:pPr eaLnBrk="1" hangingPunct="1">
              <a:lnSpc>
                <a:spcPct val="80000"/>
              </a:lnSpc>
            </a:pPr>
            <a:r>
              <a:rPr lang="en-US" sz="1200" b="0">
                <a:latin typeface="Arial" charset="0"/>
              </a:rPr>
              <a:t>			must be recorded.  Documentation for use of sedation or medical</a:t>
            </a:r>
          </a:p>
          <a:p>
            <a:pPr eaLnBrk="1" hangingPunct="1">
              <a:lnSpc>
                <a:spcPct val="80000"/>
              </a:lnSpc>
            </a:pPr>
            <a:r>
              <a:rPr lang="en-US" sz="1200" b="0">
                <a:latin typeface="Arial" charset="0"/>
              </a:rPr>
              <a:t>			immobilization also need.  Must included the time of application/</a:t>
            </a:r>
          </a:p>
          <a:p>
            <a:pPr eaLnBrk="1" hangingPunct="1">
              <a:lnSpc>
                <a:spcPct val="80000"/>
              </a:lnSpc>
            </a:pPr>
            <a:r>
              <a:rPr lang="en-US" sz="1200" b="0">
                <a:latin typeface="Arial" charset="0"/>
              </a:rPr>
              <a:t>			administration and duration of time immobilization is utilized.  </a:t>
            </a:r>
          </a:p>
          <a:p>
            <a:pPr eaLnBrk="1" hangingPunct="1">
              <a:lnSpc>
                <a:spcPct val="80000"/>
              </a:lnSpc>
            </a:pPr>
            <a:r>
              <a:rPr lang="en-US" sz="1200" b="0">
                <a:latin typeface="Arial" charset="0"/>
              </a:rPr>
              <a:t>			Notation of informed consent obtained.  Tooth number &amp; surface</a:t>
            </a:r>
          </a:p>
          <a:p>
            <a:pPr eaLnBrk="1" hangingPunct="1">
              <a:lnSpc>
                <a:spcPct val="80000"/>
              </a:lnSpc>
            </a:pPr>
            <a:r>
              <a:rPr lang="en-US" sz="1200" b="0">
                <a:latin typeface="Arial" charset="0"/>
              </a:rPr>
              <a:t>			involved and crown sizes must be recorded.  </a:t>
            </a:r>
          </a:p>
          <a:p>
            <a:pPr eaLnBrk="1" hangingPunct="1">
              <a:lnSpc>
                <a:spcPct val="80000"/>
              </a:lnSpc>
            </a:pPr>
            <a:endParaRPr lang="en-US" sz="1200" b="0">
              <a:latin typeface="Arial" charset="0"/>
            </a:endParaRPr>
          </a:p>
          <a:p>
            <a:pPr eaLnBrk="1" hangingPunct="1">
              <a:lnSpc>
                <a:spcPct val="80000"/>
              </a:lnSpc>
            </a:pPr>
            <a:r>
              <a:rPr lang="en-US" sz="1200" b="0">
                <a:latin typeface="Arial" charset="0"/>
              </a:rPr>
              <a:t>Evaluation (E)		Assess and describe behavior at each visit.  Notation of how </a:t>
            </a:r>
          </a:p>
          <a:p>
            <a:pPr eaLnBrk="1" hangingPunct="1">
              <a:lnSpc>
                <a:spcPct val="80000"/>
              </a:lnSpc>
            </a:pPr>
            <a:r>
              <a:rPr lang="en-US" sz="1200" b="0">
                <a:latin typeface="Arial" charset="0"/>
              </a:rPr>
              <a:t>			patient tolerated the procedure.  Give useful hint on behavior </a:t>
            </a:r>
          </a:p>
          <a:p>
            <a:pPr eaLnBrk="1" hangingPunct="1">
              <a:lnSpc>
                <a:spcPct val="80000"/>
              </a:lnSpc>
            </a:pPr>
            <a:r>
              <a:rPr lang="en-US" sz="1200" b="0">
                <a:latin typeface="Arial" charset="0"/>
              </a:rPr>
              <a:t>			management for next visit.</a:t>
            </a:r>
          </a:p>
          <a:p>
            <a:pPr eaLnBrk="1" hangingPunct="1">
              <a:lnSpc>
                <a:spcPct val="80000"/>
              </a:lnSpc>
            </a:pPr>
            <a:endParaRPr lang="en-US" sz="1200" b="0">
              <a:latin typeface="Arial" charset="0"/>
            </a:endParaRPr>
          </a:p>
          <a:p>
            <a:pPr eaLnBrk="1" hangingPunct="1">
              <a:lnSpc>
                <a:spcPct val="80000"/>
              </a:lnSpc>
            </a:pPr>
            <a:r>
              <a:rPr lang="en-US" sz="1200" b="0">
                <a:latin typeface="Arial" charset="0"/>
              </a:rPr>
              <a:t>Next Visit (NV)		Plans for next visit, referral if needed, reminder before next visit</a:t>
            </a:r>
          </a:p>
          <a:p>
            <a:pPr eaLnBrk="1" hangingPunct="1">
              <a:lnSpc>
                <a:spcPct val="80000"/>
              </a:lnSpc>
            </a:pPr>
            <a:endParaRPr lang="en-US" sz="1200">
              <a:latin typeface="Arial" charset="0"/>
            </a:endParaRPr>
          </a:p>
        </p:txBody>
      </p:sp>
    </p:spTree>
    <p:extLst>
      <p:ext uri="{BB962C8B-B14F-4D97-AF65-F5344CB8AC3E}">
        <p14:creationId xmlns:p14="http://schemas.microsoft.com/office/powerpoint/2010/main" val="18922912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609600"/>
            <a:ext cx="8077200" cy="914400"/>
          </a:xfrm>
        </p:spPr>
        <p:txBody>
          <a:bodyPr/>
          <a:lstStyle/>
          <a:p>
            <a:pPr eaLnBrk="1" hangingPunct="1">
              <a:defRPr/>
            </a:pPr>
            <a:r>
              <a:rPr lang="en-US">
                <a:latin typeface="Times New Roman" charset="0"/>
                <a:cs typeface="+mj-cs"/>
              </a:rPr>
              <a:t>Example of Progress Note  </a:t>
            </a:r>
          </a:p>
        </p:txBody>
      </p:sp>
      <p:sp>
        <p:nvSpPr>
          <p:cNvPr id="68610" name="Text Box 5"/>
          <p:cNvSpPr txBox="1">
            <a:spLocks noChangeArrowheads="1"/>
          </p:cNvSpPr>
          <p:nvPr/>
        </p:nvSpPr>
        <p:spPr bwMode="auto">
          <a:xfrm>
            <a:off x="304800" y="1447800"/>
            <a:ext cx="83058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latin typeface="Times New Roman" charset="0"/>
              </a:rPr>
              <a:t>P: 3y/o Female for first dental visit (NPE)</a:t>
            </a:r>
          </a:p>
          <a:p>
            <a:pPr>
              <a:spcBef>
                <a:spcPct val="50000"/>
              </a:spcBef>
            </a:pPr>
            <a:r>
              <a:rPr lang="en-US" b="1">
                <a:latin typeface="Times New Roman" charset="0"/>
              </a:rPr>
              <a:t>H: ASA II, Asthma, Meds: Albuterol prn, NDKA, thumb sucking habit </a:t>
            </a:r>
          </a:p>
          <a:p>
            <a:pPr>
              <a:spcBef>
                <a:spcPct val="50000"/>
              </a:spcBef>
            </a:pPr>
            <a:r>
              <a:rPr lang="en-US" b="1">
                <a:latin typeface="Times New Roman" charset="0"/>
              </a:rPr>
              <a:t>D: dental caries, gingivitis, right posterior crossbite </a:t>
            </a:r>
          </a:p>
          <a:p>
            <a:pPr>
              <a:spcBef>
                <a:spcPct val="50000"/>
              </a:spcBef>
            </a:pPr>
            <a:r>
              <a:rPr lang="en-US" b="1">
                <a:latin typeface="Times New Roman" charset="0"/>
              </a:rPr>
              <a:t>CRA: high</a:t>
            </a:r>
          </a:p>
          <a:p>
            <a:pPr>
              <a:spcBef>
                <a:spcPct val="50000"/>
              </a:spcBef>
            </a:pPr>
            <a:r>
              <a:rPr lang="en-US" b="1">
                <a:latin typeface="Times New Roman" charset="0"/>
              </a:rPr>
              <a:t>T: exam, 2 BW</a:t>
            </a:r>
            <a:r>
              <a:rPr lang="ja-JP" altLang="en-US" b="1">
                <a:latin typeface="Times New Roman" charset="0"/>
              </a:rPr>
              <a:t>’</a:t>
            </a:r>
            <a:r>
              <a:rPr lang="en-US" altLang="ja-JP" b="1">
                <a:latin typeface="Times New Roman" charset="0"/>
              </a:rPr>
              <a:t>s, 2 PA</a:t>
            </a:r>
            <a:r>
              <a:rPr lang="ja-JP" altLang="en-US" b="1">
                <a:latin typeface="Times New Roman" charset="0"/>
              </a:rPr>
              <a:t>’</a:t>
            </a:r>
            <a:r>
              <a:rPr lang="en-US" altLang="ja-JP" b="1">
                <a:latin typeface="Times New Roman" charset="0"/>
              </a:rPr>
              <a:t>s, Prophylaxis with fluoride prophy paste, topic fluoride application, anticipatory guidance reviewed with parents, oral hygiene care instruction given, consent form obtained.			</a:t>
            </a:r>
          </a:p>
          <a:p>
            <a:pPr>
              <a:spcBef>
                <a:spcPct val="50000"/>
              </a:spcBef>
            </a:pPr>
            <a:r>
              <a:rPr lang="en-US" b="1">
                <a:latin typeface="Times New Roman" charset="0"/>
              </a:rPr>
              <a:t>E: moderately anxious;  TSD is helpful;  recommend N2O/O2</a:t>
            </a:r>
          </a:p>
          <a:p>
            <a:pPr>
              <a:spcBef>
                <a:spcPct val="50000"/>
              </a:spcBef>
            </a:pPr>
            <a:r>
              <a:rPr lang="en-US" b="1">
                <a:latin typeface="Times New Roman" charset="0"/>
              </a:rPr>
              <a:t>N: operative on teeth A and B with N2O/O2.</a:t>
            </a:r>
          </a:p>
        </p:txBody>
      </p:sp>
    </p:spTree>
    <p:extLst>
      <p:ext uri="{BB962C8B-B14F-4D97-AF65-F5344CB8AC3E}">
        <p14:creationId xmlns:p14="http://schemas.microsoft.com/office/powerpoint/2010/main" val="32959943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3031067"/>
            <a:ext cx="7408333" cy="4673600"/>
          </a:xfrm>
        </p:spPr>
        <p:txBody>
          <a:bodyPr/>
          <a:lstStyle/>
          <a:p>
            <a:r>
              <a:rPr lang="en-US" dirty="0" smtClean="0"/>
              <a:t>Created to be inclusive</a:t>
            </a:r>
          </a:p>
          <a:p>
            <a:r>
              <a:rPr lang="en-US" dirty="0" smtClean="0"/>
              <a:t>Website</a:t>
            </a:r>
            <a:r>
              <a:rPr lang="en-US" dirty="0"/>
              <a:t>:  </a:t>
            </a:r>
            <a:r>
              <a:rPr lang="en-US" dirty="0">
                <a:hlinkClick r:id="rId2"/>
              </a:rPr>
              <a:t>http://oralhealth.ucsf.edu</a:t>
            </a:r>
            <a:r>
              <a:rPr lang="en-US" dirty="0" smtClean="0">
                <a:hlinkClick r:id="rId2"/>
              </a:rPr>
              <a:t>/</a:t>
            </a:r>
            <a:endParaRPr lang="en-US" dirty="0" smtClean="0"/>
          </a:p>
          <a:p>
            <a:pPr lvl="1"/>
            <a:r>
              <a:rPr lang="en-US" dirty="0" smtClean="0"/>
              <a:t>Simple design and user friendly</a:t>
            </a:r>
          </a:p>
          <a:p>
            <a:r>
              <a:rPr lang="en-US" dirty="0" smtClean="0"/>
              <a:t>Our Team</a:t>
            </a:r>
          </a:p>
          <a:p>
            <a:r>
              <a:rPr lang="en-US" dirty="0" smtClean="0"/>
              <a:t>Opportunities to collaborate</a:t>
            </a:r>
            <a:endParaRPr lang="en-US" dirty="0"/>
          </a:p>
        </p:txBody>
      </p:sp>
      <p:sp>
        <p:nvSpPr>
          <p:cNvPr id="3" name="Title 2"/>
          <p:cNvSpPr>
            <a:spLocks noGrp="1"/>
          </p:cNvSpPr>
          <p:nvPr>
            <p:ph type="title"/>
          </p:nvPr>
        </p:nvSpPr>
        <p:spPr/>
        <p:txBody>
          <a:bodyPr/>
          <a:lstStyle/>
          <a:p>
            <a:r>
              <a:rPr lang="en-US" dirty="0" smtClean="0"/>
              <a:t>UCSF Oral Health Alliance</a:t>
            </a:r>
            <a:endParaRPr lang="en-US" dirty="0"/>
          </a:p>
        </p:txBody>
      </p:sp>
    </p:spTree>
    <p:extLst>
      <p:ext uri="{BB962C8B-B14F-4D97-AF65-F5344CB8AC3E}">
        <p14:creationId xmlns:p14="http://schemas.microsoft.com/office/powerpoint/2010/main" val="1488208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7733"/>
            <a:ext cx="7408333" cy="4097867"/>
          </a:xfrm>
        </p:spPr>
        <p:txBody>
          <a:bodyPr>
            <a:normAutofit/>
          </a:bodyPr>
          <a:lstStyle/>
          <a:p>
            <a:r>
              <a:rPr lang="en-US" dirty="0" smtClean="0"/>
              <a:t>Chabot College Course “</a:t>
            </a:r>
            <a:r>
              <a:rPr lang="en-US" i="1" dirty="0" smtClean="0"/>
              <a:t>Advanced Topics in Dental Hygiene</a:t>
            </a:r>
            <a:r>
              <a:rPr lang="en-US" dirty="0" smtClean="0"/>
              <a:t>”</a:t>
            </a:r>
          </a:p>
          <a:p>
            <a:r>
              <a:rPr lang="en-US" dirty="0" smtClean="0"/>
              <a:t>Target trainees:  Dental Hygiene Students</a:t>
            </a:r>
          </a:p>
          <a:p>
            <a:r>
              <a:rPr lang="en-US" dirty="0" smtClean="0"/>
              <a:t>Highlights:  </a:t>
            </a:r>
          </a:p>
          <a:p>
            <a:pPr lvl="1"/>
            <a:r>
              <a:rPr lang="en-US" dirty="0" smtClean="0"/>
              <a:t>Annual course for 10 didactic sessions, </a:t>
            </a:r>
          </a:p>
          <a:p>
            <a:pPr marL="301943" lvl="1" indent="0">
              <a:buNone/>
            </a:pPr>
            <a:r>
              <a:rPr lang="en-US" dirty="0" smtClean="0"/>
              <a:t>simulated session, clinical experience, </a:t>
            </a:r>
          </a:p>
          <a:p>
            <a:pPr marL="301943" lvl="1" indent="0">
              <a:buNone/>
            </a:pPr>
            <a:r>
              <a:rPr lang="en-US" dirty="0" smtClean="0"/>
              <a:t>and community outreach experience.</a:t>
            </a:r>
          </a:p>
          <a:p>
            <a:pPr lvl="1"/>
            <a:r>
              <a:rPr lang="en-US" dirty="0" smtClean="0"/>
              <a:t>Faculty from UCSF</a:t>
            </a:r>
          </a:p>
          <a:p>
            <a:pPr marL="301943" lvl="1" indent="0">
              <a:buNone/>
            </a:pPr>
            <a:endParaRPr lang="en-US" dirty="0"/>
          </a:p>
        </p:txBody>
      </p:sp>
      <p:sp>
        <p:nvSpPr>
          <p:cNvPr id="3" name="Title 2"/>
          <p:cNvSpPr>
            <a:spLocks noGrp="1"/>
          </p:cNvSpPr>
          <p:nvPr>
            <p:ph type="title"/>
          </p:nvPr>
        </p:nvSpPr>
        <p:spPr/>
        <p:txBody>
          <a:bodyPr/>
          <a:lstStyle/>
          <a:p>
            <a:r>
              <a:rPr lang="en-US" dirty="0" smtClean="0"/>
              <a:t>Pediatric Dentistry Curriculum</a:t>
            </a:r>
            <a:endParaRPr lang="en-US" dirty="0"/>
          </a:p>
        </p:txBody>
      </p:sp>
      <p:pic>
        <p:nvPicPr>
          <p:cNvPr id="4" name="Picture 3" descr="IMG_4419-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11471">
            <a:off x="6470294" y="4297132"/>
            <a:ext cx="2399720" cy="2238199"/>
          </a:xfrm>
          <a:prstGeom prst="rect">
            <a:avLst/>
          </a:prstGeom>
        </p:spPr>
      </p:pic>
    </p:spTree>
    <p:extLst>
      <p:ext uri="{BB962C8B-B14F-4D97-AF65-F5344CB8AC3E}">
        <p14:creationId xmlns:p14="http://schemas.microsoft.com/office/powerpoint/2010/main" val="21078741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ea typeface="+mj-ea"/>
              <a:cs typeface="+mj-cs"/>
            </a:endParaRPr>
          </a:p>
        </p:txBody>
      </p:sp>
      <p:pic>
        <p:nvPicPr>
          <p:cNvPr id="69634" name="Content Placeholder 3" descr="Hands of Magnus and Dad.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26697303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ea typeface="+mj-ea"/>
              <a:cs typeface="+mj-cs"/>
            </a:endParaRPr>
          </a:p>
        </p:txBody>
      </p:sp>
      <p:pic>
        <p:nvPicPr>
          <p:cNvPr id="70658" name="Content Placeholder 3" descr="Hands of Magnus and Dad 1.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144408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3373438"/>
            <a:ext cx="7408333" cy="3450696"/>
          </a:xfrm>
        </p:spPr>
        <p:txBody>
          <a:bodyPr>
            <a:normAutofit/>
          </a:bodyPr>
          <a:lstStyle/>
          <a:p>
            <a:pPr marL="0" indent="0" algn="ctr">
              <a:buNone/>
            </a:pPr>
            <a:r>
              <a:rPr lang="en-US" sz="6000" dirty="0" smtClean="0"/>
              <a:t>Questions?</a:t>
            </a:r>
          </a:p>
          <a:p>
            <a:pPr marL="0" indent="0" algn="ctr">
              <a:buNone/>
            </a:pPr>
            <a:endParaRPr lang="en-US" sz="6000" dirty="0"/>
          </a:p>
        </p:txBody>
      </p:sp>
      <p:sp>
        <p:nvSpPr>
          <p:cNvPr id="3" name="Title 2"/>
          <p:cNvSpPr>
            <a:spLocks noGrp="1"/>
          </p:cNvSpPr>
          <p:nvPr>
            <p:ph type="title"/>
          </p:nvPr>
        </p:nvSpPr>
        <p:spPr/>
        <p:txBody>
          <a:bodyPr>
            <a:normAutofit/>
          </a:bodyPr>
          <a:lstStyle/>
          <a:p>
            <a:r>
              <a:rPr lang="en-US" sz="4800" dirty="0" smtClean="0"/>
              <a:t>THANK YOU!</a:t>
            </a:r>
            <a:endParaRPr lang="en-US" sz="4800" dirty="0"/>
          </a:p>
        </p:txBody>
      </p:sp>
    </p:spTree>
    <p:extLst>
      <p:ext uri="{BB962C8B-B14F-4D97-AF65-F5344CB8AC3E}">
        <p14:creationId xmlns:p14="http://schemas.microsoft.com/office/powerpoint/2010/main" val="1348764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2997200"/>
            <a:ext cx="8229600" cy="3450696"/>
          </a:xfrm>
        </p:spPr>
        <p:txBody>
          <a:bodyPr>
            <a:noAutofit/>
          </a:bodyPr>
          <a:lstStyle/>
          <a:p>
            <a:r>
              <a:rPr lang="en-US" sz="2800" dirty="0" smtClean="0"/>
              <a:t>Course Requirements:</a:t>
            </a:r>
          </a:p>
          <a:p>
            <a:pPr lvl="1"/>
            <a:r>
              <a:rPr lang="en-US" sz="2400" dirty="0" smtClean="0"/>
              <a:t>Ten didactic sessions</a:t>
            </a:r>
          </a:p>
          <a:p>
            <a:pPr lvl="1"/>
            <a:r>
              <a:rPr lang="en-US" sz="2400" dirty="0" smtClean="0"/>
              <a:t>At least one session of clinical participation at UCSF</a:t>
            </a:r>
          </a:p>
          <a:p>
            <a:pPr lvl="1"/>
            <a:r>
              <a:rPr lang="en-US" sz="2400" dirty="0" smtClean="0"/>
              <a:t>At least one session of  community outreach program</a:t>
            </a:r>
          </a:p>
          <a:p>
            <a:pPr lvl="1"/>
            <a:r>
              <a:rPr lang="en-US" sz="2400" dirty="0" smtClean="0"/>
              <a:t>Participation of pre- and post- assessment evaluations</a:t>
            </a:r>
          </a:p>
          <a:p>
            <a:pPr lvl="1"/>
            <a:r>
              <a:rPr lang="en-US" sz="2400" dirty="0" smtClean="0"/>
              <a:t>Participation of annual post-training survey for 5 years</a:t>
            </a:r>
            <a:endParaRPr lang="en-US" sz="2400" dirty="0"/>
          </a:p>
        </p:txBody>
      </p:sp>
      <p:sp>
        <p:nvSpPr>
          <p:cNvPr id="3" name="Title 2"/>
          <p:cNvSpPr>
            <a:spLocks noGrp="1"/>
          </p:cNvSpPr>
          <p:nvPr>
            <p:ph type="title"/>
          </p:nvPr>
        </p:nvSpPr>
        <p:spPr/>
        <p:txBody>
          <a:bodyPr>
            <a:normAutofit fontScale="90000"/>
          </a:bodyPr>
          <a:lstStyle/>
          <a:p>
            <a:r>
              <a:rPr lang="en-US" dirty="0" smtClean="0"/>
              <a:t>Pediatric Dentistry in “Advanced Topics in Dental Hygiene”</a:t>
            </a:r>
            <a:endParaRPr lang="en-US" dirty="0"/>
          </a:p>
        </p:txBody>
      </p:sp>
    </p:spTree>
    <p:extLst>
      <p:ext uri="{BB962C8B-B14F-4D97-AF65-F5344CB8AC3E}">
        <p14:creationId xmlns:p14="http://schemas.microsoft.com/office/powerpoint/2010/main" val="2736847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2668" y="2182286"/>
            <a:ext cx="8094132" cy="4453466"/>
          </a:xfrm>
        </p:spPr>
        <p:txBody>
          <a:bodyPr>
            <a:normAutofit fontScale="62500" lnSpcReduction="20000"/>
          </a:bodyPr>
          <a:lstStyle/>
          <a:p>
            <a:pPr marL="0" indent="0">
              <a:buNone/>
            </a:pPr>
            <a:r>
              <a:rPr lang="en-US" dirty="0"/>
              <a:t>1. Title:  </a:t>
            </a:r>
            <a:r>
              <a:rPr lang="en-US" b="1" dirty="0"/>
              <a:t>Introduction to Children's Oral Health and Community Dentistry</a:t>
            </a:r>
            <a:endParaRPr lang="en-US" dirty="0"/>
          </a:p>
          <a:p>
            <a:pPr marL="0" indent="0">
              <a:buNone/>
            </a:pPr>
            <a:r>
              <a:rPr lang="en-US" dirty="0"/>
              <a:t>Instructor(s):  Dr. Brent Lin</a:t>
            </a:r>
          </a:p>
          <a:p>
            <a:pPr marL="0" indent="0">
              <a:buNone/>
            </a:pPr>
            <a:r>
              <a:rPr lang="en-US" dirty="0"/>
              <a:t>Thursday, August 25, 2016 11:00 AM - 12:00 PM</a:t>
            </a:r>
          </a:p>
          <a:p>
            <a:pPr marL="0" indent="0">
              <a:buNone/>
            </a:pPr>
            <a:r>
              <a:rPr lang="en-US" dirty="0"/>
              <a:t> </a:t>
            </a:r>
          </a:p>
          <a:p>
            <a:pPr marL="0" indent="0">
              <a:buNone/>
            </a:pPr>
            <a:r>
              <a:rPr lang="en-US" dirty="0"/>
              <a:t>2. Title:  </a:t>
            </a:r>
            <a:r>
              <a:rPr lang="en-US" b="1" dirty="0"/>
              <a:t>Physical Assessment of Oral Cavity and Recognition of Abnormalities</a:t>
            </a:r>
            <a:endParaRPr lang="en-US" dirty="0"/>
          </a:p>
          <a:p>
            <a:pPr marL="0" indent="0">
              <a:buNone/>
            </a:pPr>
            <a:r>
              <a:rPr lang="en-US" dirty="0"/>
              <a:t>Instructor(s): Dr. Ray Stewart</a:t>
            </a:r>
          </a:p>
          <a:p>
            <a:pPr marL="0" indent="0">
              <a:buNone/>
            </a:pPr>
            <a:r>
              <a:rPr lang="en-US" dirty="0"/>
              <a:t>Thursday, September 22, 2016 11:00 AM - 12:00 PM</a:t>
            </a:r>
          </a:p>
          <a:p>
            <a:pPr marL="0" indent="0">
              <a:buNone/>
            </a:pPr>
            <a:r>
              <a:rPr lang="en-US" dirty="0"/>
              <a:t> </a:t>
            </a:r>
          </a:p>
          <a:p>
            <a:pPr marL="0" indent="0">
              <a:buNone/>
            </a:pPr>
            <a:r>
              <a:rPr lang="en-US" dirty="0"/>
              <a:t>3. Title:  </a:t>
            </a:r>
            <a:r>
              <a:rPr lang="en-US" b="1" dirty="0"/>
              <a:t>Anticipatory Guidance in Pediatric Dentistry</a:t>
            </a:r>
            <a:endParaRPr lang="en-US" dirty="0"/>
          </a:p>
          <a:p>
            <a:pPr marL="0" indent="0">
              <a:buNone/>
            </a:pPr>
            <a:r>
              <a:rPr lang="en-US" dirty="0"/>
              <a:t>Instructor(s):  Dr. Karen </a:t>
            </a:r>
            <a:r>
              <a:rPr lang="en-US" dirty="0" err="1"/>
              <a:t>Duderstadt</a:t>
            </a:r>
            <a:endParaRPr lang="en-US" dirty="0"/>
          </a:p>
          <a:p>
            <a:pPr marL="0" indent="0">
              <a:buNone/>
            </a:pPr>
            <a:r>
              <a:rPr lang="en-US" dirty="0"/>
              <a:t>Thursday, October 27, 2016 11:00 AM - 12:00 PM</a:t>
            </a:r>
          </a:p>
          <a:p>
            <a:pPr marL="0" indent="0">
              <a:buNone/>
            </a:pPr>
            <a:r>
              <a:rPr lang="en-US" dirty="0"/>
              <a:t> </a:t>
            </a:r>
          </a:p>
          <a:p>
            <a:pPr marL="0" indent="0">
              <a:buNone/>
            </a:pPr>
            <a:r>
              <a:rPr lang="en-US" dirty="0"/>
              <a:t>4. Title:  </a:t>
            </a:r>
            <a:r>
              <a:rPr lang="en-US" b="1" dirty="0"/>
              <a:t>Pediatric Caries Risk Assessment and Disease Prevention</a:t>
            </a:r>
            <a:endParaRPr lang="en-US" dirty="0"/>
          </a:p>
          <a:p>
            <a:pPr marL="0" indent="0">
              <a:buNone/>
            </a:pPr>
            <a:r>
              <a:rPr lang="en-US" dirty="0"/>
              <a:t>Instructor(s):  Dr. Ray Stewart</a:t>
            </a:r>
          </a:p>
          <a:p>
            <a:pPr marL="0" indent="0">
              <a:buNone/>
            </a:pPr>
            <a:r>
              <a:rPr lang="en-US" dirty="0"/>
              <a:t>*Thursday, November 17, 2016 11:00 AM - 12:00 PM</a:t>
            </a:r>
          </a:p>
          <a:p>
            <a:pPr marL="0" indent="0">
              <a:buNone/>
            </a:pPr>
            <a:r>
              <a:rPr lang="en-US" dirty="0"/>
              <a:t> </a:t>
            </a:r>
          </a:p>
          <a:p>
            <a:pPr marL="0" indent="0">
              <a:buNone/>
            </a:pPr>
            <a:r>
              <a:rPr lang="en-US" dirty="0"/>
              <a:t>5. Title:  </a:t>
            </a:r>
            <a:r>
              <a:rPr lang="en-US" b="1" dirty="0"/>
              <a:t>Infant Oral Health Care, Dental Home, and Referral</a:t>
            </a:r>
            <a:endParaRPr lang="en-US" dirty="0"/>
          </a:p>
          <a:p>
            <a:pPr marL="0" indent="0">
              <a:buNone/>
            </a:pPr>
            <a:r>
              <a:rPr lang="en-US" dirty="0"/>
              <a:t>Instructor(s): Dr. Ray Stewart</a:t>
            </a:r>
          </a:p>
          <a:p>
            <a:pPr marL="0" indent="0">
              <a:buNone/>
            </a:pPr>
            <a:r>
              <a:rPr lang="en-US" dirty="0"/>
              <a:t>**Thursday, December 8, 2016 11:00 AM - 12:00 PM</a:t>
            </a:r>
          </a:p>
          <a:p>
            <a:pPr marL="0" indent="0">
              <a:buNone/>
            </a:pPr>
            <a:endParaRPr lang="en-US" dirty="0"/>
          </a:p>
        </p:txBody>
      </p:sp>
      <p:sp>
        <p:nvSpPr>
          <p:cNvPr id="3" name="Title 2"/>
          <p:cNvSpPr>
            <a:spLocks noGrp="1"/>
          </p:cNvSpPr>
          <p:nvPr>
            <p:ph type="title"/>
          </p:nvPr>
        </p:nvSpPr>
        <p:spPr/>
        <p:txBody>
          <a:bodyPr/>
          <a:lstStyle/>
          <a:p>
            <a:r>
              <a:rPr lang="en-US" dirty="0" smtClean="0"/>
              <a:t>Schedule</a:t>
            </a:r>
            <a:endParaRPr lang="en-US" dirty="0"/>
          </a:p>
        </p:txBody>
      </p:sp>
    </p:spTree>
    <p:extLst>
      <p:ext uri="{BB962C8B-B14F-4D97-AF65-F5344CB8AC3E}">
        <p14:creationId xmlns:p14="http://schemas.microsoft.com/office/powerpoint/2010/main" val="3612069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24667"/>
            <a:ext cx="7408333" cy="4064000"/>
          </a:xfrm>
        </p:spPr>
        <p:txBody>
          <a:bodyPr>
            <a:normAutofit fontScale="47500" lnSpcReduction="20000"/>
          </a:bodyPr>
          <a:lstStyle/>
          <a:p>
            <a:pPr marL="0" indent="0">
              <a:buNone/>
            </a:pPr>
            <a:endParaRPr lang="en-US" dirty="0"/>
          </a:p>
          <a:p>
            <a:pPr marL="0" indent="0">
              <a:buNone/>
            </a:pPr>
            <a:r>
              <a:rPr lang="en-US" dirty="0"/>
              <a:t>6. Title:  </a:t>
            </a:r>
            <a:r>
              <a:rPr lang="en-US" b="1" dirty="0"/>
              <a:t>Pediatric Restorative Dentistry and Dental Radiograph</a:t>
            </a:r>
            <a:endParaRPr lang="en-US" dirty="0"/>
          </a:p>
          <a:p>
            <a:pPr marL="0" indent="0">
              <a:buNone/>
            </a:pPr>
            <a:r>
              <a:rPr lang="en-US" dirty="0"/>
              <a:t>Instructor(s):  Dr. Jackie Nguyen</a:t>
            </a:r>
          </a:p>
          <a:p>
            <a:pPr marL="0" indent="0">
              <a:buNone/>
            </a:pPr>
            <a:r>
              <a:rPr lang="en-US" dirty="0"/>
              <a:t>***Thursday, January 26, 2017 11:00 AM - 12:30 PM (</a:t>
            </a:r>
            <a:r>
              <a:rPr lang="en-US" dirty="0" err="1"/>
              <a:t>Typodont</a:t>
            </a:r>
            <a:r>
              <a:rPr lang="en-US" dirty="0"/>
              <a:t> Simulation Exercise)</a:t>
            </a:r>
          </a:p>
          <a:p>
            <a:pPr marL="0" indent="0">
              <a:buNone/>
            </a:pPr>
            <a:r>
              <a:rPr lang="en-US" dirty="0"/>
              <a:t> </a:t>
            </a:r>
          </a:p>
          <a:p>
            <a:pPr marL="0" indent="0">
              <a:buNone/>
            </a:pPr>
            <a:r>
              <a:rPr lang="en-US" dirty="0"/>
              <a:t>7. Title:  </a:t>
            </a:r>
            <a:r>
              <a:rPr lang="en-US" b="1" dirty="0"/>
              <a:t>Pediatric Behavior Management, Nitrous Oxide, and Local Anesthesia</a:t>
            </a:r>
            <a:endParaRPr lang="en-US" dirty="0"/>
          </a:p>
          <a:p>
            <a:pPr marL="0" indent="0">
              <a:buNone/>
            </a:pPr>
            <a:r>
              <a:rPr lang="en-US" dirty="0"/>
              <a:t>Instructor(s):  Dr. Jackie Nguyen</a:t>
            </a:r>
          </a:p>
          <a:p>
            <a:pPr marL="0" indent="0">
              <a:buNone/>
            </a:pPr>
            <a:r>
              <a:rPr lang="en-US" dirty="0"/>
              <a:t>Thursday, February 23, 2017 11:00 AM - 12:00 PM</a:t>
            </a:r>
          </a:p>
          <a:p>
            <a:pPr marL="0" indent="0">
              <a:buNone/>
            </a:pPr>
            <a:r>
              <a:rPr lang="en-US" dirty="0"/>
              <a:t> </a:t>
            </a:r>
          </a:p>
          <a:p>
            <a:pPr marL="0" indent="0">
              <a:buNone/>
            </a:pPr>
            <a:r>
              <a:rPr lang="en-US" dirty="0"/>
              <a:t>8. Title:  </a:t>
            </a:r>
            <a:r>
              <a:rPr lang="en-US" b="1" dirty="0"/>
              <a:t>Trauma and Space Management on Primary Dentition</a:t>
            </a:r>
            <a:endParaRPr lang="en-US" dirty="0"/>
          </a:p>
          <a:p>
            <a:pPr marL="0" indent="0">
              <a:buNone/>
            </a:pPr>
            <a:r>
              <a:rPr lang="en-US" dirty="0"/>
              <a:t>Instructor(s):  Dr. Jackie Nguyen</a:t>
            </a:r>
          </a:p>
          <a:p>
            <a:pPr marL="0" indent="0">
              <a:buNone/>
            </a:pPr>
            <a:r>
              <a:rPr lang="en-US" dirty="0"/>
              <a:t>*Thursday, March 16, 2017 11:00 AM - 12:00 PM</a:t>
            </a:r>
          </a:p>
          <a:p>
            <a:pPr marL="0" indent="0">
              <a:buNone/>
            </a:pPr>
            <a:r>
              <a:rPr lang="en-US" dirty="0"/>
              <a:t> </a:t>
            </a:r>
          </a:p>
          <a:p>
            <a:pPr marL="0" indent="0">
              <a:buNone/>
            </a:pPr>
            <a:r>
              <a:rPr lang="en-US" dirty="0"/>
              <a:t>9. Title:  </a:t>
            </a:r>
            <a:r>
              <a:rPr lang="en-US" b="1" dirty="0"/>
              <a:t>The Effect of Cultural and Linguistic Competency and Health Literacy on Access to Children's Oral Health Care</a:t>
            </a:r>
            <a:endParaRPr lang="en-US" dirty="0"/>
          </a:p>
          <a:p>
            <a:pPr marL="0" indent="0">
              <a:buNone/>
            </a:pPr>
            <a:r>
              <a:rPr lang="en-US" dirty="0"/>
              <a:t>Instructor(s):  Dr. Linda </a:t>
            </a:r>
            <a:r>
              <a:rPr lang="en-US" dirty="0" err="1"/>
              <a:t>Centore</a:t>
            </a:r>
            <a:endParaRPr lang="en-US" dirty="0"/>
          </a:p>
          <a:p>
            <a:pPr marL="0" indent="0">
              <a:buNone/>
            </a:pPr>
            <a:r>
              <a:rPr lang="en-US" dirty="0"/>
              <a:t>Thursday, April 27, 2017 11:00 AM - 12:00 PM</a:t>
            </a:r>
          </a:p>
          <a:p>
            <a:pPr marL="0" indent="0">
              <a:buNone/>
            </a:pPr>
            <a:r>
              <a:rPr lang="en-US" dirty="0"/>
              <a:t> </a:t>
            </a:r>
          </a:p>
          <a:p>
            <a:pPr marL="0" indent="0">
              <a:buNone/>
            </a:pPr>
            <a:r>
              <a:rPr lang="en-US" dirty="0"/>
              <a:t>10. Title:  </a:t>
            </a:r>
            <a:r>
              <a:rPr lang="en-US" b="1" dirty="0"/>
              <a:t>Case Presentations </a:t>
            </a:r>
            <a:endParaRPr lang="en-US" dirty="0"/>
          </a:p>
          <a:p>
            <a:pPr marL="0" indent="0">
              <a:buNone/>
            </a:pPr>
            <a:r>
              <a:rPr lang="en-US" dirty="0"/>
              <a:t>Instructor(s):  Dr. Brent Lin and all course instructors</a:t>
            </a:r>
          </a:p>
          <a:p>
            <a:pPr marL="0" indent="0">
              <a:buNone/>
            </a:pPr>
            <a:r>
              <a:rPr lang="en-US" dirty="0"/>
              <a:t>*Thursday, May 18, 2017 11:00 AM - 12:00 PM</a:t>
            </a:r>
          </a:p>
          <a:p>
            <a:pPr marL="0" indent="0">
              <a:buNone/>
            </a:pPr>
            <a:endParaRPr lang="en-US" dirty="0"/>
          </a:p>
        </p:txBody>
      </p:sp>
      <p:sp>
        <p:nvSpPr>
          <p:cNvPr id="3" name="Title 2"/>
          <p:cNvSpPr>
            <a:spLocks noGrp="1"/>
          </p:cNvSpPr>
          <p:nvPr>
            <p:ph type="title"/>
          </p:nvPr>
        </p:nvSpPr>
        <p:spPr/>
        <p:txBody>
          <a:bodyPr/>
          <a:lstStyle/>
          <a:p>
            <a:r>
              <a:rPr lang="en-US" dirty="0" smtClean="0"/>
              <a:t>Schedule</a:t>
            </a:r>
            <a:endParaRPr lang="en-US" dirty="0"/>
          </a:p>
        </p:txBody>
      </p:sp>
    </p:spTree>
    <p:extLst>
      <p:ext uri="{BB962C8B-B14F-4D97-AF65-F5344CB8AC3E}">
        <p14:creationId xmlns:p14="http://schemas.microsoft.com/office/powerpoint/2010/main" val="28711647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2137</TotalTime>
  <Words>2053</Words>
  <Application>Microsoft Office PowerPoint</Application>
  <PresentationFormat>On-screen Show (4:3)</PresentationFormat>
  <Paragraphs>354</Paragraphs>
  <Slides>62</Slides>
  <Notes>12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Waveform</vt:lpstr>
      <vt:lpstr>Introduction to Children's Oral Health and Community Dentistry </vt:lpstr>
      <vt:lpstr>PowerPoint Presentation</vt:lpstr>
      <vt:lpstr>Acknowledgment</vt:lpstr>
      <vt:lpstr>Purpose of this Course</vt:lpstr>
      <vt:lpstr>Project Goals</vt:lpstr>
      <vt:lpstr>Pediatric Dentistry Curriculum</vt:lpstr>
      <vt:lpstr>Pediatric Dentistry in “Advanced Topics in Dental Hygiene”</vt:lpstr>
      <vt:lpstr>Schedule</vt:lpstr>
      <vt:lpstr>Schedule</vt:lpstr>
      <vt:lpstr>Facts about Dental Caries in Children</vt:lpstr>
      <vt:lpstr>Facts about Dental Caries in Children</vt:lpstr>
      <vt:lpstr>Early Childhood Caries (ECC)</vt:lpstr>
      <vt:lpstr>Kindergarten Children in San Francisco with Untreated Caries SFDPH Child Care Health Project  and SFUSD </vt:lpstr>
      <vt:lpstr>Annual Household Income Relative to the Federal Poverty Level 2014 California Children’s Report Card  childrennow.org</vt:lpstr>
      <vt:lpstr>Kindergarten Children in San Francisco with Untreated Caries between 2012-2013 San Francisco Kindergarten Dental Screening Project Data Collected by SFDPH, SF Dental Society, National Dental Association, and SFUSD</vt:lpstr>
      <vt:lpstr>Oral Health Disparity among Children</vt:lpstr>
      <vt:lpstr>The Consequences</vt:lpstr>
      <vt:lpstr>The Consequences</vt:lpstr>
      <vt:lpstr>PowerPoint Presentation</vt:lpstr>
      <vt:lpstr>Severe Early Childhood Caries (S-ECC)</vt:lpstr>
      <vt:lpstr>PowerPoint Presentation</vt:lpstr>
      <vt:lpstr>Infant Oral Health Exam</vt:lpstr>
      <vt:lpstr>Anticipatory Guidance</vt:lpstr>
      <vt:lpstr>Children’s Oral Health for All Health Care Providers (5 minutes)</vt:lpstr>
      <vt:lpstr>Children’s Oral Health for All Health Care Providers (5 minutes)</vt:lpstr>
      <vt:lpstr>Dental Screening Examination</vt:lpstr>
      <vt:lpstr>Patient’s position for Dental Screening Examination</vt:lpstr>
      <vt:lpstr>PowerPoint Presentation</vt:lpstr>
      <vt:lpstr>Components of the Primary (Deciduous) Dentition (20 teeth)</vt:lpstr>
      <vt:lpstr>Components of the Permanent (Succedaneous) Dentition (32 teeth)</vt:lpstr>
      <vt:lpstr>Primary dentition –  6 months to 6 years  Mixed dentition – 6 years to 11 years  Permanent dentition – 11.5 years onwards</vt:lpstr>
      <vt:lpstr>Tooth Eruption</vt:lpstr>
      <vt:lpstr>Essential to remember</vt:lpstr>
      <vt:lpstr>Eruption Sequences</vt:lpstr>
      <vt:lpstr>PowerPoint Presentation</vt:lpstr>
      <vt:lpstr>PowerPoint Presentation</vt:lpstr>
      <vt:lpstr>PowerPoint Presentation</vt:lpstr>
      <vt:lpstr>Case Review – Treatment Plan</vt:lpstr>
      <vt:lpstr>PowerPoint Presentation</vt:lpstr>
      <vt:lpstr>Functions of the primary teeth</vt:lpstr>
      <vt:lpstr>Differences between Pediatric and Adult Assessment</vt:lpstr>
      <vt:lpstr>Age 0-3</vt:lpstr>
      <vt:lpstr>Preschool 3-6</vt:lpstr>
      <vt:lpstr>School Age 6-12</vt:lpstr>
      <vt:lpstr>Patient Assessment    </vt:lpstr>
      <vt:lpstr>Vital signs</vt:lpstr>
      <vt:lpstr>Clinical Examination</vt:lpstr>
      <vt:lpstr>Profile</vt:lpstr>
      <vt:lpstr>Occlusal Evaluation</vt:lpstr>
      <vt:lpstr>PowerPoint Presentation</vt:lpstr>
      <vt:lpstr>PowerPoint Presentation</vt:lpstr>
      <vt:lpstr>Molar and Canine Relationship</vt:lpstr>
      <vt:lpstr>Diagnosis</vt:lpstr>
      <vt:lpstr>TREATMENT PLANNING</vt:lpstr>
      <vt:lpstr>TREATMENT PLANNING</vt:lpstr>
      <vt:lpstr>PowerPoint Presentation</vt:lpstr>
      <vt:lpstr>Progress Note Format (PHDcTEN)</vt:lpstr>
      <vt:lpstr>Example of Progress Note  </vt:lpstr>
      <vt:lpstr>UCSF Oral Health Alliance</vt:lpstr>
      <vt:lpstr>PowerPoint Presentation</vt:lpstr>
      <vt:lpstr>PowerPoint Presentation</vt:lpstr>
      <vt:lpstr>THANK YOU!</vt:lpstr>
    </vt:vector>
  </TitlesOfParts>
  <Company>UC San Francisco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Training to Support Integration of Oral Health within the Broader Health Care Delivery System</dc:title>
  <dc:creator>Brent Lin</dc:creator>
  <cp:lastModifiedBy>curvespace</cp:lastModifiedBy>
  <cp:revision>98</cp:revision>
  <dcterms:created xsi:type="dcterms:W3CDTF">2016-06-05T22:12:56Z</dcterms:created>
  <dcterms:modified xsi:type="dcterms:W3CDTF">2016-08-30T21:52:09Z</dcterms:modified>
</cp:coreProperties>
</file>